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380" r:id="rId2"/>
    <p:sldId id="293" r:id="rId3"/>
    <p:sldId id="294" r:id="rId4"/>
    <p:sldId id="295" r:id="rId5"/>
    <p:sldId id="366" r:id="rId6"/>
    <p:sldId id="374" r:id="rId7"/>
    <p:sldId id="367" r:id="rId8"/>
    <p:sldId id="368" r:id="rId9"/>
    <p:sldId id="340" r:id="rId10"/>
    <p:sldId id="341" r:id="rId11"/>
    <p:sldId id="342" r:id="rId12"/>
    <p:sldId id="351" r:id="rId13"/>
    <p:sldId id="352" r:id="rId14"/>
    <p:sldId id="369" r:id="rId15"/>
    <p:sldId id="376" r:id="rId16"/>
    <p:sldId id="345" r:id="rId17"/>
    <p:sldId id="346" r:id="rId18"/>
    <p:sldId id="370" r:id="rId19"/>
    <p:sldId id="371" r:id="rId20"/>
    <p:sldId id="363" r:id="rId21"/>
    <p:sldId id="348" r:id="rId22"/>
    <p:sldId id="349" r:id="rId23"/>
    <p:sldId id="350" r:id="rId24"/>
    <p:sldId id="372" r:id="rId25"/>
    <p:sldId id="377" r:id="rId26"/>
    <p:sldId id="364" r:id="rId27"/>
    <p:sldId id="365" r:id="rId28"/>
    <p:sldId id="378" r:id="rId29"/>
    <p:sldId id="310" r:id="rId30"/>
    <p:sldId id="379" r:id="rId31"/>
    <p:sldId id="319" r:id="rId32"/>
    <p:sldId id="321" r:id="rId33"/>
    <p:sldId id="324" r:id="rId34"/>
    <p:sldId id="361" r:id="rId35"/>
    <p:sldId id="332" r:id="rId36"/>
    <p:sldId id="360" r:id="rId37"/>
    <p:sldId id="325" r:id="rId38"/>
    <p:sldId id="334" r:id="rId39"/>
    <p:sldId id="373" r:id="rId40"/>
    <p:sldId id="322" r:id="rId41"/>
    <p:sldId id="326" r:id="rId42"/>
    <p:sldId id="330" r:id="rId43"/>
    <p:sldId id="327" r:id="rId44"/>
    <p:sldId id="382" r:id="rId45"/>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9999"/>
    <a:srgbClr val="2784BD"/>
    <a:srgbClr val="600000"/>
    <a:srgbClr val="CCFF99"/>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9238" autoAdjust="0"/>
  </p:normalViewPr>
  <p:slideViewPr>
    <p:cSldViewPr snapToGrid="0">
      <p:cViewPr varScale="1">
        <p:scale>
          <a:sx n="62" d="100"/>
          <a:sy n="62" d="100"/>
        </p:scale>
        <p:origin x="835" y="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138986337834472"/>
          <c:y val="5.625033397731552E-2"/>
          <c:w val="0.66076438038287189"/>
          <c:h val="0.58558656973609557"/>
        </c:manualLayout>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w="19050">
              <a:solidFill>
                <a:schemeClr val="tx1"/>
              </a:solidFill>
            </a:ln>
            <a:effectLst/>
          </c:spPr>
          <c:invertIfNegative val="0"/>
          <c:dLbls>
            <c:dLbl>
              <c:idx val="2"/>
              <c:layout>
                <c:manualLayout>
                  <c:x val="-6.5580166878958164E-17"/>
                  <c:y val="3.065220634507006E-3"/>
                </c:manualLayout>
              </c:layout>
              <c:spPr>
                <a:noFill/>
                <a:ln>
                  <a:noFill/>
                </a:ln>
                <a:effectLst/>
              </c:spPr>
              <c:txPr>
                <a:bodyPr rot="0" spcFirstLastPara="1" vertOverflow="ellipsis" vert="horz" wrap="square" lIns="38100" tIns="19050" rIns="38100" bIns="19050" anchor="ctr" anchorCtr="1">
                  <a:spAutoFit/>
                </a:bodyPr>
                <a:lstStyle/>
                <a:p>
                  <a:pPr>
                    <a:defRPr lang="ja-JP" sz="2400" b="1" i="0" u="none" strike="noStrike" kern="1200" baseline="0">
                      <a:solidFill>
                        <a:srgbClr val="00B05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HCF</c:v>
                </c:pt>
                <c:pt idx="1">
                  <c:v>CNN w/o angle</c:v>
                </c:pt>
                <c:pt idx="2">
                  <c:v>Proposed</c:v>
                </c:pt>
              </c:strCache>
            </c:strRef>
          </c:cat>
          <c:val>
            <c:numRef>
              <c:f>Sheet1!$B$2:$B$4</c:f>
              <c:numCache>
                <c:formatCode>0.00</c:formatCode>
                <c:ptCount val="3"/>
                <c:pt idx="0">
                  <c:v>62</c:v>
                </c:pt>
                <c:pt idx="1">
                  <c:v>72.3</c:v>
                </c:pt>
                <c:pt idx="2">
                  <c:v>75</c:v>
                </c:pt>
              </c:numCache>
            </c:numRef>
          </c:val>
        </c:ser>
        <c:dLbls>
          <c:dLblPos val="outEnd"/>
          <c:showLegendKey val="0"/>
          <c:showVal val="1"/>
          <c:showCatName val="0"/>
          <c:showSerName val="0"/>
          <c:showPercent val="0"/>
          <c:showBubbleSize val="0"/>
        </c:dLbls>
        <c:gapWidth val="92"/>
        <c:overlap val="31"/>
        <c:axId val="227953952"/>
        <c:axId val="227954344"/>
      </c:barChart>
      <c:catAx>
        <c:axId val="227953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27954344"/>
        <c:crosses val="autoZero"/>
        <c:auto val="1"/>
        <c:lblAlgn val="ctr"/>
        <c:lblOffset val="100"/>
        <c:noMultiLvlLbl val="0"/>
      </c:catAx>
      <c:valAx>
        <c:axId val="227954344"/>
        <c:scaling>
          <c:orientation val="minMax"/>
          <c:max val="76"/>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en-US" sz="2400" baseline="0" dirty="0" smtClean="0">
                    <a:solidFill>
                      <a:schemeClr val="tx1"/>
                    </a:solidFill>
                    <a:latin typeface="Arial" panose="020B0604020202020204" pitchFamily="34" charset="0"/>
                    <a:cs typeface="Arial" panose="020B0604020202020204" pitchFamily="34" charset="0"/>
                  </a:rPr>
                  <a:t>F-measure[%]</a:t>
                </a:r>
                <a:endParaRPr lang="en-US" sz="2400" dirty="0">
                  <a:solidFill>
                    <a:schemeClr val="tx1"/>
                  </a:solidFill>
                  <a:latin typeface="Arial" panose="020B0604020202020204" pitchFamily="34" charset="0"/>
                  <a:cs typeface="Arial" panose="020B0604020202020204" pitchFamily="34" charset="0"/>
                </a:endParaRPr>
              </a:p>
            </c:rich>
          </c:tx>
          <c:layout/>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lang="ja-JP"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27953952"/>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1497088034297"/>
          <c:y val="4.1409317258523232E-2"/>
          <c:w val="0.75885029119657033"/>
          <c:h val="0.62698349602432557"/>
        </c:manualLayout>
      </c:layout>
      <c:barChart>
        <c:barDir val="col"/>
        <c:grouping val="clustered"/>
        <c:varyColors val="0"/>
        <c:ser>
          <c:idx val="0"/>
          <c:order val="0"/>
          <c:tx>
            <c:strRef>
              <c:f>Sheet1!$B$1</c:f>
              <c:strCache>
                <c:ptCount val="1"/>
                <c:pt idx="0">
                  <c:v>CNN w/o angle</c:v>
                </c:pt>
              </c:strCache>
            </c:strRef>
          </c:tx>
          <c:spPr>
            <a:solidFill>
              <a:schemeClr val="accent6">
                <a:lumMod val="50000"/>
                <a:lumOff val="50000"/>
              </a:schemeClr>
            </a:solidFill>
            <a:ln w="19050">
              <a:solidFill>
                <a:schemeClr val="tx1"/>
              </a:solidFill>
            </a:ln>
            <a:effectLst/>
          </c:spPr>
          <c:invertIfNegative val="0"/>
          <c:cat>
            <c:numRef>
              <c:f>Sheet1!$A$2:$A$4</c:f>
              <c:numCache>
                <c:formatCode>General</c:formatCode>
                <c:ptCount val="3"/>
                <c:pt idx="0">
                  <c:v>25</c:v>
                </c:pt>
                <c:pt idx="1">
                  <c:v>50</c:v>
                </c:pt>
                <c:pt idx="2">
                  <c:v>80</c:v>
                </c:pt>
              </c:numCache>
            </c:numRef>
          </c:cat>
          <c:val>
            <c:numRef>
              <c:f>Sheet1!$B$2:$B$4</c:f>
              <c:numCache>
                <c:formatCode>General</c:formatCode>
                <c:ptCount val="3"/>
                <c:pt idx="0">
                  <c:v>69</c:v>
                </c:pt>
                <c:pt idx="1">
                  <c:v>70.099999999999994</c:v>
                </c:pt>
                <c:pt idx="2">
                  <c:v>73.2</c:v>
                </c:pt>
              </c:numCache>
            </c:numRef>
          </c:val>
        </c:ser>
        <c:ser>
          <c:idx val="1"/>
          <c:order val="1"/>
          <c:tx>
            <c:strRef>
              <c:f>Sheet1!$C$1</c:f>
              <c:strCache>
                <c:ptCount val="1"/>
                <c:pt idx="0">
                  <c:v>Proposed</c:v>
                </c:pt>
              </c:strCache>
            </c:strRef>
          </c:tx>
          <c:spPr>
            <a:solidFill>
              <a:schemeClr val="accent2">
                <a:lumMod val="40000"/>
                <a:lumOff val="60000"/>
              </a:schemeClr>
            </a:solidFill>
            <a:ln w="19050">
              <a:solidFill>
                <a:schemeClr val="tx1"/>
              </a:solidFill>
            </a:ln>
            <a:effectLst/>
          </c:spPr>
          <c:invertIfNegative val="0"/>
          <c:cat>
            <c:numRef>
              <c:f>Sheet1!$A$2:$A$4</c:f>
              <c:numCache>
                <c:formatCode>General</c:formatCode>
                <c:ptCount val="3"/>
                <c:pt idx="0">
                  <c:v>25</c:v>
                </c:pt>
                <c:pt idx="1">
                  <c:v>50</c:v>
                </c:pt>
                <c:pt idx="2">
                  <c:v>80</c:v>
                </c:pt>
              </c:numCache>
            </c:numRef>
          </c:cat>
          <c:val>
            <c:numRef>
              <c:f>Sheet1!$C$2:$C$4</c:f>
              <c:numCache>
                <c:formatCode>General</c:formatCode>
                <c:ptCount val="3"/>
                <c:pt idx="0">
                  <c:v>70</c:v>
                </c:pt>
                <c:pt idx="1">
                  <c:v>72.3</c:v>
                </c:pt>
                <c:pt idx="2">
                  <c:v>74.25</c:v>
                </c:pt>
              </c:numCache>
            </c:numRef>
          </c:val>
        </c:ser>
        <c:dLbls>
          <c:showLegendKey val="0"/>
          <c:showVal val="0"/>
          <c:showCatName val="0"/>
          <c:showSerName val="0"/>
          <c:showPercent val="0"/>
          <c:showBubbleSize val="0"/>
        </c:dLbls>
        <c:gapWidth val="150"/>
        <c:axId val="235618248"/>
        <c:axId val="235618640"/>
      </c:barChart>
      <c:catAx>
        <c:axId val="235618248"/>
        <c:scaling>
          <c:orientation val="minMax"/>
        </c:scaling>
        <c:delete val="0"/>
        <c:axPos val="b"/>
        <c:title>
          <c:tx>
            <c:rich>
              <a:bodyPr rot="0" spcFirstLastPara="1" vertOverflow="ellipsis" vert="horz" wrap="square" anchor="ctr" anchorCtr="1"/>
              <a:lstStyle/>
              <a:p>
                <a:pPr>
                  <a:defRPr lang="ja-JP" sz="2400" b="0" i="0" u="none" strike="noStrike" kern="120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Training Data </a:t>
                </a:r>
                <a:r>
                  <a:rPr lang="en-US" altLang="ja-JP" sz="2400" b="0" i="0" u="none" strike="noStrike" baseline="0" dirty="0" smtClean="0">
                    <a:solidFill>
                      <a:schemeClr val="tx1"/>
                    </a:solidFill>
                    <a:effectLst/>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lang="ja-JP"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2400" b="0" i="0" u="none" strike="noStrike" kern="1200" baseline="0">
                <a:solidFill>
                  <a:schemeClr val="tx1"/>
                </a:solidFill>
                <a:latin typeface="+mn-lt"/>
                <a:ea typeface="+mn-ea"/>
                <a:cs typeface="+mn-cs"/>
              </a:defRPr>
            </a:pPr>
            <a:endParaRPr lang="en-US"/>
          </a:p>
        </c:txPr>
        <c:crossAx val="235618640"/>
        <c:crosses val="autoZero"/>
        <c:auto val="1"/>
        <c:lblAlgn val="ctr"/>
        <c:lblOffset val="100"/>
        <c:noMultiLvlLbl val="0"/>
      </c:catAx>
      <c:valAx>
        <c:axId val="235618640"/>
        <c:scaling>
          <c:orientation val="minMax"/>
          <c:min val="6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ja-JP" sz="2400" b="0" i="0" u="none" strike="noStrike" kern="1200" baseline="0">
                    <a:solidFill>
                      <a:srgbClr val="000000"/>
                    </a:solidFill>
                    <a:latin typeface="Arial" panose="020B0604020202020204" pitchFamily="34" charset="0"/>
                    <a:ea typeface="+mn-ea"/>
                    <a:cs typeface="Arial" panose="020B0604020202020204" pitchFamily="34" charset="0"/>
                  </a:defRPr>
                </a:pPr>
                <a:r>
                  <a:rPr lang="en-US" sz="2400" baseline="0" dirty="0" smtClean="0">
                    <a:solidFill>
                      <a:schemeClr val="tx1"/>
                    </a:solidFill>
                    <a:latin typeface="Arial" panose="020B0604020202020204" pitchFamily="34" charset="0"/>
                    <a:cs typeface="Arial" panose="020B0604020202020204" pitchFamily="34" charset="0"/>
                  </a:rPr>
                  <a:t>Accuracy </a:t>
                </a:r>
                <a:r>
                  <a:rPr lang="en-US" altLang="ja-JP" sz="2400" b="0" i="0" baseline="0" dirty="0" smtClean="0">
                    <a:solidFill>
                      <a:schemeClr val="tx1"/>
                    </a:solidFill>
                    <a:effectLst/>
                    <a:latin typeface="Arial" panose="020B0604020202020204" pitchFamily="34" charset="0"/>
                    <a:cs typeface="Arial" panose="020B0604020202020204" pitchFamily="34" charset="0"/>
                  </a:rPr>
                  <a:t>[%]</a:t>
                </a:r>
                <a:endParaRPr lang="ja-JP" altLang="ja-JP" sz="2400" dirty="0" smtClean="0">
                  <a:solidFill>
                    <a:schemeClr val="tx1"/>
                  </a:solidFill>
                  <a:effectLst/>
                  <a:latin typeface="Arial" panose="020B0604020202020204" pitchFamily="34" charset="0"/>
                  <a:cs typeface="Arial" panose="020B0604020202020204" pitchFamily="34" charset="0"/>
                </a:endParaRPr>
              </a:p>
            </c:rich>
          </c:tx>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ja-JP" sz="2400" b="0" i="0" u="none" strike="noStrike" kern="1200" baseline="0">
                  <a:solidFill>
                    <a:srgbClr val="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35618248"/>
        <c:crosses val="autoZero"/>
        <c:crossBetween val="between"/>
      </c:valAx>
      <c:spPr>
        <a:noFill/>
        <a:ln>
          <a:noFill/>
        </a:ln>
        <a:effectLst/>
      </c:spPr>
    </c:plotArea>
    <c:legend>
      <c:legendPos val="b"/>
      <c:layout>
        <c:manualLayout>
          <c:xMode val="edge"/>
          <c:yMode val="edge"/>
          <c:x val="0.17814944829817977"/>
          <c:y val="4.6313273027482046E-2"/>
          <c:w val="0.53389087599283103"/>
          <c:h val="0.12657279753644182"/>
        </c:manualLayout>
      </c:layout>
      <c:overlay val="0"/>
      <c:spPr>
        <a:noFill/>
        <a:ln>
          <a:noFill/>
        </a:ln>
        <a:effectLst/>
      </c:spPr>
      <c:txPr>
        <a:bodyPr rot="0" spcFirstLastPara="1" vertOverflow="ellipsis" vert="horz" wrap="square" anchor="ctr" anchorCtr="1"/>
        <a:lstStyle/>
        <a:p>
          <a:pPr>
            <a:defRPr lang="ja-JP"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PCA-K</c:v>
                </c:pt>
              </c:strCache>
            </c:strRef>
          </c:tx>
          <c:spPr>
            <a:pattFill prst="dkUpDiag">
              <a:fgClr>
                <a:schemeClr val="accent1">
                  <a:lumMod val="60000"/>
                  <a:lumOff val="40000"/>
                </a:schemeClr>
              </a:fgClr>
              <a:bgClr>
                <a:schemeClr val="bg1"/>
              </a:bgClr>
            </a:pattFill>
            <a:ln w="28575">
              <a:solidFill>
                <a:schemeClr val="accent1">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Pair 1</c:v>
                </c:pt>
                <c:pt idx="1">
                  <c:v>Pair 2</c:v>
                </c:pt>
              </c:strCache>
            </c:strRef>
          </c:cat>
          <c:val>
            <c:numRef>
              <c:f>Sheet1!$B$2:$B$3</c:f>
              <c:numCache>
                <c:formatCode>General</c:formatCode>
                <c:ptCount val="2"/>
                <c:pt idx="0">
                  <c:v>0.32</c:v>
                </c:pt>
                <c:pt idx="1">
                  <c:v>0.59</c:v>
                </c:pt>
              </c:numCache>
            </c:numRef>
          </c:val>
        </c:ser>
        <c:ser>
          <c:idx val="1"/>
          <c:order val="1"/>
          <c:tx>
            <c:strRef>
              <c:f>Sheet1!$C$1</c:f>
              <c:strCache>
                <c:ptCount val="1"/>
                <c:pt idx="0">
                  <c:v>SAE-K</c:v>
                </c:pt>
              </c:strCache>
            </c:strRef>
          </c:tx>
          <c:spPr>
            <a:pattFill prst="dkUpDiag">
              <a:fgClr>
                <a:schemeClr val="accent2"/>
              </a:fgClr>
              <a:bgClr>
                <a:schemeClr val="bg1"/>
              </a:bgClr>
            </a:pattFill>
            <a:ln w="28575">
              <a:solidFill>
                <a:schemeClr val="accent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Pair 1</c:v>
                </c:pt>
                <c:pt idx="1">
                  <c:v>Pair 2</c:v>
                </c:pt>
              </c:strCache>
            </c:strRef>
          </c:cat>
          <c:val>
            <c:numRef>
              <c:f>Sheet1!$C$2:$C$3</c:f>
              <c:numCache>
                <c:formatCode>General</c:formatCode>
                <c:ptCount val="2"/>
                <c:pt idx="0">
                  <c:v>0.41</c:v>
                </c:pt>
                <c:pt idx="1">
                  <c:v>0.72</c:v>
                </c:pt>
              </c:numCache>
            </c:numRef>
          </c:val>
        </c:ser>
        <c:ser>
          <c:idx val="3"/>
          <c:order val="2"/>
          <c:tx>
            <c:strRef>
              <c:f>Sheet1!$D$1</c:f>
              <c:strCache>
                <c:ptCount val="1"/>
                <c:pt idx="0">
                  <c:v>Proposed</c:v>
                </c:pt>
              </c:strCache>
            </c:strRef>
          </c:tx>
          <c:spPr>
            <a:pattFill prst="dkUpDiag">
              <a:fgClr>
                <a:schemeClr val="accent6">
                  <a:lumMod val="60000"/>
                  <a:lumOff val="40000"/>
                </a:schemeClr>
              </a:fgClr>
              <a:bgClr>
                <a:schemeClr val="bg1"/>
              </a:bgClr>
            </a:pattFill>
            <a:ln w="28575">
              <a:solidFill>
                <a:schemeClr val="accent6">
                  <a:lumMod val="60000"/>
                  <a:lumOff val="40000"/>
                </a:schemeClr>
              </a:solidFill>
            </a:ln>
            <a:effectLst/>
          </c:spPr>
          <c:invertIfNegative val="0"/>
          <c:dLbls>
            <c:dLbl>
              <c:idx val="0"/>
              <c:layout/>
              <c:tx>
                <c:rich>
                  <a:bodyPr/>
                  <a:lstStyle/>
                  <a:p>
                    <a:fld id="{80209B6A-D186-4908-94C7-D6D16B464AD5}" type="VALUE">
                      <a:rPr lang="en-US"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Pair 1</c:v>
                </c:pt>
                <c:pt idx="1">
                  <c:v>Pair 2</c:v>
                </c:pt>
              </c:strCache>
            </c:strRef>
          </c:cat>
          <c:val>
            <c:numRef>
              <c:f>Sheet1!$D$2:$D$3</c:f>
              <c:numCache>
                <c:formatCode>General</c:formatCode>
                <c:ptCount val="2"/>
                <c:pt idx="0">
                  <c:v>0.66</c:v>
                </c:pt>
                <c:pt idx="1">
                  <c:v>0.76</c:v>
                </c:pt>
              </c:numCache>
            </c:numRef>
          </c:val>
        </c:ser>
        <c:dLbls>
          <c:dLblPos val="outEnd"/>
          <c:showLegendKey val="0"/>
          <c:showVal val="1"/>
          <c:showCatName val="0"/>
          <c:showSerName val="0"/>
          <c:showPercent val="0"/>
          <c:showBubbleSize val="0"/>
        </c:dLbls>
        <c:gapWidth val="219"/>
        <c:overlap val="-27"/>
        <c:axId val="235620992"/>
        <c:axId val="235621384"/>
      </c:barChart>
      <c:catAx>
        <c:axId val="235620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235621384"/>
        <c:crosses val="autoZero"/>
        <c:auto val="1"/>
        <c:lblAlgn val="ctr"/>
        <c:lblOffset val="100"/>
        <c:noMultiLvlLbl val="0"/>
      </c:catAx>
      <c:valAx>
        <c:axId val="235621384"/>
        <c:scaling>
          <c:orientation val="minMax"/>
          <c:min val="0.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235620992"/>
        <c:crosses val="autoZero"/>
        <c:crossBetween val="between"/>
      </c:valAx>
      <c:spPr>
        <a:noFill/>
        <a:ln>
          <a:noFill/>
        </a:ln>
        <a:effectLst/>
      </c:spPr>
    </c:plotArea>
    <c:legend>
      <c:legendPos val="b"/>
      <c:layout>
        <c:manualLayout>
          <c:xMode val="edge"/>
          <c:yMode val="edge"/>
          <c:x val="4.4349510051399546E-2"/>
          <c:y val="1.9621334003514332E-2"/>
          <c:w val="0.31868346014506682"/>
          <c:h val="0.250830687972379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E5E671-4C91-4544-B9D6-32B1D189970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67C7440-A1F3-400A-B2A6-2A363B5A6B80}">
      <dgm:prSet phldrT="[Text]" custT="1"/>
      <dgm:spPr>
        <a:solidFill>
          <a:schemeClr val="accent4">
            <a:lumMod val="20000"/>
            <a:lumOff val="80000"/>
          </a:schemeClr>
        </a:solidFill>
        <a:ln w="28575">
          <a:solidFill>
            <a:schemeClr val="tx1"/>
          </a:solidFill>
        </a:ln>
      </dgm:spPr>
      <dgm:t>
        <a:bodyPr/>
        <a:lstStyle/>
        <a:p>
          <a:r>
            <a:rPr lang="en-US" sz="3600" dirty="0" smtClean="0">
              <a:solidFill>
                <a:sysClr val="windowText" lastClr="000000"/>
              </a:solidFill>
            </a:rPr>
            <a:t>Computer Vision</a:t>
          </a:r>
          <a:endParaRPr lang="en-US" sz="3600" dirty="0">
            <a:solidFill>
              <a:sysClr val="windowText" lastClr="000000"/>
            </a:solidFill>
          </a:endParaRPr>
        </a:p>
      </dgm:t>
    </dgm:pt>
    <dgm:pt modelId="{4CF1579C-0B40-451A-A7B3-9A422CCE42CD}" type="parTrans" cxnId="{B99ACCB1-95AA-4978-81E4-3A84B02D25F8}">
      <dgm:prSet/>
      <dgm:spPr/>
      <dgm:t>
        <a:bodyPr/>
        <a:lstStyle/>
        <a:p>
          <a:endParaRPr lang="en-US" sz="3600">
            <a:solidFill>
              <a:sysClr val="windowText" lastClr="000000"/>
            </a:solidFill>
          </a:endParaRPr>
        </a:p>
      </dgm:t>
    </dgm:pt>
    <dgm:pt modelId="{F3F940CC-2B9A-48D7-A1D0-B64EB3010464}" type="sibTrans" cxnId="{B99ACCB1-95AA-4978-81E4-3A84B02D25F8}">
      <dgm:prSet/>
      <dgm:spPr/>
      <dgm:t>
        <a:bodyPr/>
        <a:lstStyle/>
        <a:p>
          <a:endParaRPr lang="en-US" sz="3600">
            <a:solidFill>
              <a:sysClr val="windowText" lastClr="000000"/>
            </a:solidFill>
          </a:endParaRPr>
        </a:p>
      </dgm:t>
    </dgm:pt>
    <dgm:pt modelId="{C336AEB0-5410-4B8D-9385-DCC71FC0B8E9}">
      <dgm:prSet phldrT="[Text]" custT="1"/>
      <dgm:spPr>
        <a:solidFill>
          <a:schemeClr val="accent6">
            <a:lumMod val="40000"/>
            <a:lumOff val="60000"/>
          </a:schemeClr>
        </a:solidFill>
        <a:ln w="28575">
          <a:solidFill>
            <a:schemeClr val="tx1"/>
          </a:solidFill>
        </a:ln>
      </dgm:spPr>
      <dgm:t>
        <a:bodyPr/>
        <a:lstStyle/>
        <a:p>
          <a:r>
            <a:rPr lang="en-US" sz="3600" dirty="0" smtClean="0">
              <a:solidFill>
                <a:sysClr val="windowText" lastClr="000000"/>
              </a:solidFill>
            </a:rPr>
            <a:t>Image Processing</a:t>
          </a:r>
          <a:endParaRPr lang="en-US" sz="3600" dirty="0">
            <a:solidFill>
              <a:sysClr val="windowText" lastClr="000000"/>
            </a:solidFill>
          </a:endParaRPr>
        </a:p>
      </dgm:t>
    </dgm:pt>
    <dgm:pt modelId="{EF6402C2-F121-40E7-A11D-CB2D099E5505}" type="parTrans" cxnId="{39BBA5C8-1F89-4BE7-B225-1837E8B23805}">
      <dgm:prSet/>
      <dgm:spPr/>
      <dgm:t>
        <a:bodyPr/>
        <a:lstStyle/>
        <a:p>
          <a:endParaRPr lang="en-US" sz="3600">
            <a:solidFill>
              <a:sysClr val="windowText" lastClr="000000"/>
            </a:solidFill>
          </a:endParaRPr>
        </a:p>
      </dgm:t>
    </dgm:pt>
    <dgm:pt modelId="{26BBA5F2-2D4F-4436-B378-0390AAB05CD7}" type="sibTrans" cxnId="{39BBA5C8-1F89-4BE7-B225-1837E8B23805}">
      <dgm:prSet/>
      <dgm:spPr/>
      <dgm:t>
        <a:bodyPr/>
        <a:lstStyle/>
        <a:p>
          <a:endParaRPr lang="en-US" sz="3600">
            <a:solidFill>
              <a:sysClr val="windowText" lastClr="000000"/>
            </a:solidFill>
          </a:endParaRPr>
        </a:p>
      </dgm:t>
    </dgm:pt>
    <dgm:pt modelId="{5D03F1AC-06BE-4EAB-AB51-FD7D0BA5FEB1}">
      <dgm:prSet phldrT="[Text]" custT="1"/>
      <dgm:spPr>
        <a:solidFill>
          <a:schemeClr val="accent2">
            <a:lumMod val="40000"/>
            <a:lumOff val="60000"/>
          </a:schemeClr>
        </a:solidFill>
        <a:ln w="28575">
          <a:solidFill>
            <a:schemeClr val="tx1"/>
          </a:solidFill>
        </a:ln>
      </dgm:spPr>
      <dgm:t>
        <a:bodyPr/>
        <a:lstStyle/>
        <a:p>
          <a:r>
            <a:rPr lang="en-US" sz="3600" dirty="0" smtClean="0">
              <a:solidFill>
                <a:sysClr val="windowText" lastClr="000000"/>
              </a:solidFill>
            </a:rPr>
            <a:t>Deep Learning</a:t>
          </a:r>
          <a:endParaRPr lang="en-US" sz="3600" dirty="0">
            <a:solidFill>
              <a:sysClr val="windowText" lastClr="000000"/>
            </a:solidFill>
          </a:endParaRPr>
        </a:p>
      </dgm:t>
    </dgm:pt>
    <dgm:pt modelId="{D19E86B9-2728-4EF4-9C3D-6FA2473AFE99}" type="parTrans" cxnId="{3FD659FB-9A26-4052-8EDC-3E31046C47A2}">
      <dgm:prSet/>
      <dgm:spPr/>
      <dgm:t>
        <a:bodyPr/>
        <a:lstStyle/>
        <a:p>
          <a:endParaRPr lang="en-US" sz="3600">
            <a:solidFill>
              <a:sysClr val="windowText" lastClr="000000"/>
            </a:solidFill>
          </a:endParaRPr>
        </a:p>
      </dgm:t>
    </dgm:pt>
    <dgm:pt modelId="{1DB91AAB-263A-4E16-963F-06F9DB16D8DA}" type="sibTrans" cxnId="{3FD659FB-9A26-4052-8EDC-3E31046C47A2}">
      <dgm:prSet/>
      <dgm:spPr/>
      <dgm:t>
        <a:bodyPr/>
        <a:lstStyle/>
        <a:p>
          <a:endParaRPr lang="en-US" sz="3600">
            <a:solidFill>
              <a:sysClr val="windowText" lastClr="000000"/>
            </a:solidFill>
          </a:endParaRPr>
        </a:p>
      </dgm:t>
    </dgm:pt>
    <dgm:pt modelId="{3504A50B-47D4-45EE-AC92-DC7A0FFA8C28}">
      <dgm:prSet phldrT="[Text]" custT="1"/>
      <dgm:spPr>
        <a:solidFill>
          <a:schemeClr val="accent1">
            <a:lumMod val="40000"/>
            <a:lumOff val="60000"/>
          </a:schemeClr>
        </a:solidFill>
        <a:ln w="28575">
          <a:solidFill>
            <a:schemeClr val="tx1"/>
          </a:solidFill>
        </a:ln>
      </dgm:spPr>
      <dgm:t>
        <a:bodyPr/>
        <a:lstStyle/>
        <a:p>
          <a:r>
            <a:rPr lang="en-US" sz="3600" dirty="0" smtClean="0">
              <a:solidFill>
                <a:sysClr val="windowText" lastClr="000000"/>
              </a:solidFill>
            </a:rPr>
            <a:t>Statistical Analysis</a:t>
          </a:r>
          <a:endParaRPr lang="en-US" sz="3600" dirty="0">
            <a:solidFill>
              <a:sysClr val="windowText" lastClr="000000"/>
            </a:solidFill>
          </a:endParaRPr>
        </a:p>
      </dgm:t>
    </dgm:pt>
    <dgm:pt modelId="{D7C2EE25-D7F1-487C-9D3E-4FE5D613790A}" type="parTrans" cxnId="{CC513CD0-BA94-4CC4-863F-A6E9B35CFC92}">
      <dgm:prSet/>
      <dgm:spPr/>
      <dgm:t>
        <a:bodyPr/>
        <a:lstStyle/>
        <a:p>
          <a:endParaRPr lang="en-US" sz="3600">
            <a:solidFill>
              <a:sysClr val="windowText" lastClr="000000"/>
            </a:solidFill>
          </a:endParaRPr>
        </a:p>
      </dgm:t>
    </dgm:pt>
    <dgm:pt modelId="{FC00A660-0B2A-4E21-B950-58D3FD14E6E5}" type="sibTrans" cxnId="{CC513CD0-BA94-4CC4-863F-A6E9B35CFC92}">
      <dgm:prSet/>
      <dgm:spPr/>
      <dgm:t>
        <a:bodyPr/>
        <a:lstStyle/>
        <a:p>
          <a:endParaRPr lang="en-US" sz="3600">
            <a:solidFill>
              <a:sysClr val="windowText" lastClr="000000"/>
            </a:solidFill>
          </a:endParaRPr>
        </a:p>
      </dgm:t>
    </dgm:pt>
    <dgm:pt modelId="{36E871E5-69F6-44FE-9A52-0328B1803FD6}" type="pres">
      <dgm:prSet presAssocID="{FAE5E671-4C91-4544-B9D6-32B1D189970B}" presName="diagram" presStyleCnt="0">
        <dgm:presLayoutVars>
          <dgm:dir/>
          <dgm:resizeHandles val="exact"/>
        </dgm:presLayoutVars>
      </dgm:prSet>
      <dgm:spPr/>
      <dgm:t>
        <a:bodyPr/>
        <a:lstStyle/>
        <a:p>
          <a:endParaRPr lang="en-US"/>
        </a:p>
      </dgm:t>
    </dgm:pt>
    <dgm:pt modelId="{ECB1E0AF-06F9-4026-89AD-671326A24394}" type="pres">
      <dgm:prSet presAssocID="{467C7440-A1F3-400A-B2A6-2A363B5A6B80}" presName="node" presStyleLbl="node1" presStyleIdx="0" presStyleCnt="4">
        <dgm:presLayoutVars>
          <dgm:bulletEnabled val="1"/>
        </dgm:presLayoutVars>
      </dgm:prSet>
      <dgm:spPr/>
      <dgm:t>
        <a:bodyPr/>
        <a:lstStyle/>
        <a:p>
          <a:endParaRPr lang="en-US"/>
        </a:p>
      </dgm:t>
    </dgm:pt>
    <dgm:pt modelId="{66A48CEB-4D10-4C21-B321-6EF97FFBDF2A}" type="pres">
      <dgm:prSet presAssocID="{F3F940CC-2B9A-48D7-A1D0-B64EB3010464}" presName="sibTrans" presStyleCnt="0"/>
      <dgm:spPr/>
    </dgm:pt>
    <dgm:pt modelId="{516C29EE-DB80-4765-A6E5-7F8E9C7E3518}" type="pres">
      <dgm:prSet presAssocID="{C336AEB0-5410-4B8D-9385-DCC71FC0B8E9}" presName="node" presStyleLbl="node1" presStyleIdx="1" presStyleCnt="4">
        <dgm:presLayoutVars>
          <dgm:bulletEnabled val="1"/>
        </dgm:presLayoutVars>
      </dgm:prSet>
      <dgm:spPr/>
      <dgm:t>
        <a:bodyPr/>
        <a:lstStyle/>
        <a:p>
          <a:endParaRPr lang="en-US"/>
        </a:p>
      </dgm:t>
    </dgm:pt>
    <dgm:pt modelId="{FCDF31C7-F574-4F4B-9ED4-5B5B23FF858B}" type="pres">
      <dgm:prSet presAssocID="{26BBA5F2-2D4F-4436-B378-0390AAB05CD7}" presName="sibTrans" presStyleCnt="0"/>
      <dgm:spPr/>
    </dgm:pt>
    <dgm:pt modelId="{D2BBED41-7E97-4E6A-A964-9EB583B7EB9F}" type="pres">
      <dgm:prSet presAssocID="{5D03F1AC-06BE-4EAB-AB51-FD7D0BA5FEB1}" presName="node" presStyleLbl="node1" presStyleIdx="2" presStyleCnt="4">
        <dgm:presLayoutVars>
          <dgm:bulletEnabled val="1"/>
        </dgm:presLayoutVars>
      </dgm:prSet>
      <dgm:spPr/>
      <dgm:t>
        <a:bodyPr/>
        <a:lstStyle/>
        <a:p>
          <a:endParaRPr lang="en-US"/>
        </a:p>
      </dgm:t>
    </dgm:pt>
    <dgm:pt modelId="{7B03039E-5074-480C-9128-7BAA23BD251B}" type="pres">
      <dgm:prSet presAssocID="{1DB91AAB-263A-4E16-963F-06F9DB16D8DA}" presName="sibTrans" presStyleCnt="0"/>
      <dgm:spPr/>
    </dgm:pt>
    <dgm:pt modelId="{94539917-C50E-418C-B7C0-90F9DB624D1A}" type="pres">
      <dgm:prSet presAssocID="{3504A50B-47D4-45EE-AC92-DC7A0FFA8C28}" presName="node" presStyleLbl="node1" presStyleIdx="3" presStyleCnt="4">
        <dgm:presLayoutVars>
          <dgm:bulletEnabled val="1"/>
        </dgm:presLayoutVars>
      </dgm:prSet>
      <dgm:spPr/>
      <dgm:t>
        <a:bodyPr/>
        <a:lstStyle/>
        <a:p>
          <a:endParaRPr lang="en-US"/>
        </a:p>
      </dgm:t>
    </dgm:pt>
  </dgm:ptLst>
  <dgm:cxnLst>
    <dgm:cxn modelId="{38AEDECA-EEED-48FA-A0A9-43D9D61E512F}" type="presOf" srcId="{3504A50B-47D4-45EE-AC92-DC7A0FFA8C28}" destId="{94539917-C50E-418C-B7C0-90F9DB624D1A}" srcOrd="0" destOrd="0" presId="urn:microsoft.com/office/officeart/2005/8/layout/default"/>
    <dgm:cxn modelId="{64E59823-9987-42F7-84BF-719906D1DA73}" type="presOf" srcId="{467C7440-A1F3-400A-B2A6-2A363B5A6B80}" destId="{ECB1E0AF-06F9-4026-89AD-671326A24394}" srcOrd="0" destOrd="0" presId="urn:microsoft.com/office/officeart/2005/8/layout/default"/>
    <dgm:cxn modelId="{8F0E5B2A-E1DB-4644-B030-411E85183DAC}" type="presOf" srcId="{C336AEB0-5410-4B8D-9385-DCC71FC0B8E9}" destId="{516C29EE-DB80-4765-A6E5-7F8E9C7E3518}" srcOrd="0" destOrd="0" presId="urn:microsoft.com/office/officeart/2005/8/layout/default"/>
    <dgm:cxn modelId="{B99ACCB1-95AA-4978-81E4-3A84B02D25F8}" srcId="{FAE5E671-4C91-4544-B9D6-32B1D189970B}" destId="{467C7440-A1F3-400A-B2A6-2A363B5A6B80}" srcOrd="0" destOrd="0" parTransId="{4CF1579C-0B40-451A-A7B3-9A422CCE42CD}" sibTransId="{F3F940CC-2B9A-48D7-A1D0-B64EB3010464}"/>
    <dgm:cxn modelId="{D6BCF791-6B22-4BCF-8861-1E24736E04AB}" type="presOf" srcId="{FAE5E671-4C91-4544-B9D6-32B1D189970B}" destId="{36E871E5-69F6-44FE-9A52-0328B1803FD6}" srcOrd="0" destOrd="0" presId="urn:microsoft.com/office/officeart/2005/8/layout/default"/>
    <dgm:cxn modelId="{CC513CD0-BA94-4CC4-863F-A6E9B35CFC92}" srcId="{FAE5E671-4C91-4544-B9D6-32B1D189970B}" destId="{3504A50B-47D4-45EE-AC92-DC7A0FFA8C28}" srcOrd="3" destOrd="0" parTransId="{D7C2EE25-D7F1-487C-9D3E-4FE5D613790A}" sibTransId="{FC00A660-0B2A-4E21-B950-58D3FD14E6E5}"/>
    <dgm:cxn modelId="{F94B5C0E-7597-4A7B-840A-47A160E6A075}" type="presOf" srcId="{5D03F1AC-06BE-4EAB-AB51-FD7D0BA5FEB1}" destId="{D2BBED41-7E97-4E6A-A964-9EB583B7EB9F}" srcOrd="0" destOrd="0" presId="urn:microsoft.com/office/officeart/2005/8/layout/default"/>
    <dgm:cxn modelId="{39BBA5C8-1F89-4BE7-B225-1837E8B23805}" srcId="{FAE5E671-4C91-4544-B9D6-32B1D189970B}" destId="{C336AEB0-5410-4B8D-9385-DCC71FC0B8E9}" srcOrd="1" destOrd="0" parTransId="{EF6402C2-F121-40E7-A11D-CB2D099E5505}" sibTransId="{26BBA5F2-2D4F-4436-B378-0390AAB05CD7}"/>
    <dgm:cxn modelId="{3FD659FB-9A26-4052-8EDC-3E31046C47A2}" srcId="{FAE5E671-4C91-4544-B9D6-32B1D189970B}" destId="{5D03F1AC-06BE-4EAB-AB51-FD7D0BA5FEB1}" srcOrd="2" destOrd="0" parTransId="{D19E86B9-2728-4EF4-9C3D-6FA2473AFE99}" sibTransId="{1DB91AAB-263A-4E16-963F-06F9DB16D8DA}"/>
    <dgm:cxn modelId="{4E5B5F21-122E-44C7-839C-D7DD5037D096}" type="presParOf" srcId="{36E871E5-69F6-44FE-9A52-0328B1803FD6}" destId="{ECB1E0AF-06F9-4026-89AD-671326A24394}" srcOrd="0" destOrd="0" presId="urn:microsoft.com/office/officeart/2005/8/layout/default"/>
    <dgm:cxn modelId="{563B53AB-3316-43BA-9E8F-7CDBA5F5F3FF}" type="presParOf" srcId="{36E871E5-69F6-44FE-9A52-0328B1803FD6}" destId="{66A48CEB-4D10-4C21-B321-6EF97FFBDF2A}" srcOrd="1" destOrd="0" presId="urn:microsoft.com/office/officeart/2005/8/layout/default"/>
    <dgm:cxn modelId="{5A788F62-069A-46A6-B51D-82A0DC5B6065}" type="presParOf" srcId="{36E871E5-69F6-44FE-9A52-0328B1803FD6}" destId="{516C29EE-DB80-4765-A6E5-7F8E9C7E3518}" srcOrd="2" destOrd="0" presId="urn:microsoft.com/office/officeart/2005/8/layout/default"/>
    <dgm:cxn modelId="{25293728-1EF2-425F-9E62-EA4040EF755B}" type="presParOf" srcId="{36E871E5-69F6-44FE-9A52-0328B1803FD6}" destId="{FCDF31C7-F574-4F4B-9ED4-5B5B23FF858B}" srcOrd="3" destOrd="0" presId="urn:microsoft.com/office/officeart/2005/8/layout/default"/>
    <dgm:cxn modelId="{1B2988E6-C550-427B-8ED1-BEFE3DB53656}" type="presParOf" srcId="{36E871E5-69F6-44FE-9A52-0328B1803FD6}" destId="{D2BBED41-7E97-4E6A-A964-9EB583B7EB9F}" srcOrd="4" destOrd="0" presId="urn:microsoft.com/office/officeart/2005/8/layout/default"/>
    <dgm:cxn modelId="{F6DC0576-34DD-4564-832E-53A6B9303CA1}" type="presParOf" srcId="{36E871E5-69F6-44FE-9A52-0328B1803FD6}" destId="{7B03039E-5074-480C-9128-7BAA23BD251B}" srcOrd="5" destOrd="0" presId="urn:microsoft.com/office/officeart/2005/8/layout/default"/>
    <dgm:cxn modelId="{775054FF-0AB4-4DBF-837B-E4AAE078FFD0}" type="presParOf" srcId="{36E871E5-69F6-44FE-9A52-0328B1803FD6}" destId="{94539917-C50E-418C-B7C0-90F9DB624D1A}" srcOrd="6" destOrd="0" presId="urn:microsoft.com/office/officeart/2005/8/layout/defaul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F274A4-BB57-4A40-8ABB-49A7B7D229FF}"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D4333B6C-7247-4646-90E7-872D5CBC6D71}">
      <dgm:prSet phldrT="[Text]" custT="1">
        <dgm:style>
          <a:lnRef idx="2">
            <a:schemeClr val="dk1"/>
          </a:lnRef>
          <a:fillRef idx="1">
            <a:schemeClr val="lt1"/>
          </a:fillRef>
          <a:effectRef idx="0">
            <a:schemeClr val="dk1"/>
          </a:effectRef>
          <a:fontRef idx="minor">
            <a:schemeClr val="dk1"/>
          </a:fontRef>
        </dgm:style>
      </dgm:prSet>
      <dgm:spPr>
        <a:ln w="28575"/>
      </dgm:spPr>
      <dgm:t>
        <a:bodyPr/>
        <a:lstStyle/>
        <a:p>
          <a:r>
            <a:rPr lang="en-US" sz="4000" dirty="0" smtClean="0">
              <a:solidFill>
                <a:sysClr val="windowText" lastClr="000000"/>
              </a:solidFill>
            </a:rPr>
            <a:t>Geospatial</a:t>
          </a:r>
          <a:endParaRPr lang="en-US" sz="4000" dirty="0">
            <a:solidFill>
              <a:sysClr val="windowText" lastClr="000000"/>
            </a:solidFill>
          </a:endParaRPr>
        </a:p>
      </dgm:t>
    </dgm:pt>
    <dgm:pt modelId="{B193D68C-BA7C-4B3E-9472-73F284AA20B7}" type="parTrans" cxnId="{87C4B972-EE7B-4625-98D8-729B705E79AD}">
      <dgm:prSet/>
      <dgm:spPr/>
      <dgm:t>
        <a:bodyPr/>
        <a:lstStyle/>
        <a:p>
          <a:endParaRPr lang="en-US">
            <a:solidFill>
              <a:sysClr val="windowText" lastClr="000000"/>
            </a:solidFill>
          </a:endParaRPr>
        </a:p>
      </dgm:t>
    </dgm:pt>
    <dgm:pt modelId="{03CB59A6-CA10-44BB-97B2-DF526CE38F5F}" type="sibTrans" cxnId="{87C4B972-EE7B-4625-98D8-729B705E79AD}">
      <dgm:prSet/>
      <dgm:spPr/>
      <dgm:t>
        <a:bodyPr/>
        <a:lstStyle/>
        <a:p>
          <a:endParaRPr lang="en-US">
            <a:solidFill>
              <a:sysClr val="windowText" lastClr="000000"/>
            </a:solidFill>
          </a:endParaRPr>
        </a:p>
      </dgm:t>
    </dgm:pt>
    <dgm:pt modelId="{11A933CE-112D-48A8-A5EE-9F548A8F678A}">
      <dgm:prSet phldrT="[Text]" custT="1">
        <dgm:style>
          <a:lnRef idx="2">
            <a:schemeClr val="dk1"/>
          </a:lnRef>
          <a:fillRef idx="1">
            <a:schemeClr val="lt1"/>
          </a:fillRef>
          <a:effectRef idx="0">
            <a:schemeClr val="dk1"/>
          </a:effectRef>
          <a:fontRef idx="minor">
            <a:schemeClr val="dk1"/>
          </a:fontRef>
        </dgm:style>
      </dgm:prSet>
      <dgm:spPr>
        <a:ln w="28575"/>
      </dgm:spPr>
      <dgm:t>
        <a:bodyPr/>
        <a:lstStyle/>
        <a:p>
          <a:r>
            <a:rPr lang="en-US" sz="4000" dirty="0" smtClean="0">
              <a:solidFill>
                <a:sysClr val="windowText" lastClr="000000"/>
              </a:solidFill>
            </a:rPr>
            <a:t>Healthcare</a:t>
          </a:r>
          <a:endParaRPr lang="en-US" sz="4000" dirty="0">
            <a:solidFill>
              <a:sysClr val="windowText" lastClr="000000"/>
            </a:solidFill>
          </a:endParaRPr>
        </a:p>
      </dgm:t>
    </dgm:pt>
    <dgm:pt modelId="{2DAD1B0F-E79B-430A-B2CB-82E313EE8750}" type="parTrans" cxnId="{BE4A01AC-AFF1-4B3A-8F2D-4DA165BF1C58}">
      <dgm:prSet/>
      <dgm:spPr/>
      <dgm:t>
        <a:bodyPr/>
        <a:lstStyle/>
        <a:p>
          <a:endParaRPr lang="en-US">
            <a:solidFill>
              <a:sysClr val="windowText" lastClr="000000"/>
            </a:solidFill>
          </a:endParaRPr>
        </a:p>
      </dgm:t>
    </dgm:pt>
    <dgm:pt modelId="{C5D0BA34-E2F3-4839-9A4E-080F1D230FD2}" type="sibTrans" cxnId="{BE4A01AC-AFF1-4B3A-8F2D-4DA165BF1C58}">
      <dgm:prSet/>
      <dgm:spPr/>
      <dgm:t>
        <a:bodyPr/>
        <a:lstStyle/>
        <a:p>
          <a:endParaRPr lang="en-US">
            <a:solidFill>
              <a:sysClr val="windowText" lastClr="000000"/>
            </a:solidFill>
          </a:endParaRPr>
        </a:p>
      </dgm:t>
    </dgm:pt>
    <dgm:pt modelId="{EB038089-0F5F-45CA-9E3F-1C4A4EB81416}">
      <dgm:prSet phldrT="[Text]" custT="1">
        <dgm:style>
          <a:lnRef idx="2">
            <a:schemeClr val="dk1"/>
          </a:lnRef>
          <a:fillRef idx="1">
            <a:schemeClr val="lt1"/>
          </a:fillRef>
          <a:effectRef idx="0">
            <a:schemeClr val="dk1"/>
          </a:effectRef>
          <a:fontRef idx="minor">
            <a:schemeClr val="dk1"/>
          </a:fontRef>
        </dgm:style>
      </dgm:prSet>
      <dgm:spPr>
        <a:ln w="28575"/>
      </dgm:spPr>
      <dgm:t>
        <a:bodyPr/>
        <a:lstStyle/>
        <a:p>
          <a:r>
            <a:rPr lang="en-US" sz="4000" dirty="0" smtClean="0">
              <a:solidFill>
                <a:sysClr val="windowText" lastClr="000000"/>
              </a:solidFill>
            </a:rPr>
            <a:t>E-commerce</a:t>
          </a:r>
          <a:endParaRPr lang="en-US" sz="4000" dirty="0">
            <a:solidFill>
              <a:sysClr val="windowText" lastClr="000000"/>
            </a:solidFill>
          </a:endParaRPr>
        </a:p>
      </dgm:t>
    </dgm:pt>
    <dgm:pt modelId="{8A1B0416-34A6-4B18-8599-EDB826AF32C6}" type="parTrans" cxnId="{BEF5EBD0-091D-475D-B72C-0E3C0B76A202}">
      <dgm:prSet/>
      <dgm:spPr/>
      <dgm:t>
        <a:bodyPr/>
        <a:lstStyle/>
        <a:p>
          <a:endParaRPr lang="en-US">
            <a:solidFill>
              <a:sysClr val="windowText" lastClr="000000"/>
            </a:solidFill>
          </a:endParaRPr>
        </a:p>
      </dgm:t>
    </dgm:pt>
    <dgm:pt modelId="{74200433-0163-4DB6-A6CB-27F0C6995A77}" type="sibTrans" cxnId="{BEF5EBD0-091D-475D-B72C-0E3C0B76A202}">
      <dgm:prSet/>
      <dgm:spPr/>
      <dgm:t>
        <a:bodyPr/>
        <a:lstStyle/>
        <a:p>
          <a:endParaRPr lang="en-US">
            <a:solidFill>
              <a:sysClr val="windowText" lastClr="000000"/>
            </a:solidFill>
          </a:endParaRPr>
        </a:p>
      </dgm:t>
    </dgm:pt>
    <dgm:pt modelId="{8159B046-5C89-412B-97FA-280F1FE464B5}">
      <dgm:prSet custT="1">
        <dgm:style>
          <a:lnRef idx="2">
            <a:schemeClr val="dk1"/>
          </a:lnRef>
          <a:fillRef idx="1">
            <a:schemeClr val="lt1"/>
          </a:fillRef>
          <a:effectRef idx="0">
            <a:schemeClr val="dk1"/>
          </a:effectRef>
          <a:fontRef idx="minor">
            <a:schemeClr val="dk1"/>
          </a:fontRef>
        </dgm:style>
      </dgm:prSet>
      <dgm:spPr>
        <a:ln w="28575"/>
      </dgm:spPr>
      <dgm:t>
        <a:bodyPr/>
        <a:lstStyle/>
        <a:p>
          <a:r>
            <a:rPr lang="en-US" sz="4000" dirty="0" smtClean="0">
              <a:solidFill>
                <a:sysClr val="windowText" lastClr="000000"/>
              </a:solidFill>
            </a:rPr>
            <a:t>Agriculture</a:t>
          </a:r>
          <a:endParaRPr lang="en-US" sz="4000" dirty="0">
            <a:solidFill>
              <a:sysClr val="windowText" lastClr="000000"/>
            </a:solidFill>
          </a:endParaRPr>
        </a:p>
      </dgm:t>
    </dgm:pt>
    <dgm:pt modelId="{05D3BD54-FAEC-458F-AB55-B7A32A35FF0E}" type="parTrans" cxnId="{67442B95-4FD9-4549-ACC9-B21A56667FE5}">
      <dgm:prSet/>
      <dgm:spPr/>
      <dgm:t>
        <a:bodyPr/>
        <a:lstStyle/>
        <a:p>
          <a:endParaRPr lang="en-US">
            <a:solidFill>
              <a:sysClr val="windowText" lastClr="000000"/>
            </a:solidFill>
          </a:endParaRPr>
        </a:p>
      </dgm:t>
    </dgm:pt>
    <dgm:pt modelId="{BFC80F24-B019-42B2-90A8-43E359F6A796}" type="sibTrans" cxnId="{67442B95-4FD9-4549-ACC9-B21A56667FE5}">
      <dgm:prSet/>
      <dgm:spPr/>
      <dgm:t>
        <a:bodyPr/>
        <a:lstStyle/>
        <a:p>
          <a:endParaRPr lang="en-US">
            <a:solidFill>
              <a:sysClr val="windowText" lastClr="000000"/>
            </a:solidFill>
          </a:endParaRPr>
        </a:p>
      </dgm:t>
    </dgm:pt>
    <dgm:pt modelId="{00537184-D5A7-4EC7-9D25-B58B090A9399}">
      <dgm:prSet custT="1">
        <dgm:style>
          <a:lnRef idx="2">
            <a:schemeClr val="dk1"/>
          </a:lnRef>
          <a:fillRef idx="1">
            <a:schemeClr val="lt1"/>
          </a:fillRef>
          <a:effectRef idx="0">
            <a:schemeClr val="dk1"/>
          </a:effectRef>
          <a:fontRef idx="minor">
            <a:schemeClr val="dk1"/>
          </a:fontRef>
        </dgm:style>
      </dgm:prSet>
      <dgm:spPr>
        <a:ln w="28575"/>
      </dgm:spPr>
      <dgm:t>
        <a:bodyPr/>
        <a:lstStyle/>
        <a:p>
          <a:r>
            <a:rPr lang="en-US" sz="4000" dirty="0" smtClean="0">
              <a:solidFill>
                <a:sysClr val="windowText" lastClr="000000"/>
              </a:solidFill>
            </a:rPr>
            <a:t>Security</a:t>
          </a:r>
          <a:endParaRPr lang="en-US" sz="4000" dirty="0">
            <a:solidFill>
              <a:sysClr val="windowText" lastClr="000000"/>
            </a:solidFill>
          </a:endParaRPr>
        </a:p>
      </dgm:t>
    </dgm:pt>
    <dgm:pt modelId="{B9865921-D8E7-484B-A836-D147267A3A5E}" type="parTrans" cxnId="{AEDFC0DE-8289-4DEF-A2CD-EDE6A7049BB1}">
      <dgm:prSet/>
      <dgm:spPr/>
      <dgm:t>
        <a:bodyPr/>
        <a:lstStyle/>
        <a:p>
          <a:endParaRPr lang="en-US">
            <a:solidFill>
              <a:sysClr val="windowText" lastClr="000000"/>
            </a:solidFill>
          </a:endParaRPr>
        </a:p>
      </dgm:t>
    </dgm:pt>
    <dgm:pt modelId="{C7CB66C6-4956-4BB6-BA9B-79E043BE646D}" type="sibTrans" cxnId="{AEDFC0DE-8289-4DEF-A2CD-EDE6A7049BB1}">
      <dgm:prSet/>
      <dgm:spPr/>
      <dgm:t>
        <a:bodyPr/>
        <a:lstStyle/>
        <a:p>
          <a:endParaRPr lang="en-US">
            <a:solidFill>
              <a:sysClr val="windowText" lastClr="000000"/>
            </a:solidFill>
          </a:endParaRPr>
        </a:p>
      </dgm:t>
    </dgm:pt>
    <dgm:pt modelId="{2CCD6561-7C56-4242-ADDA-92032D59FC92}" type="pres">
      <dgm:prSet presAssocID="{E0F274A4-BB57-4A40-8ABB-49A7B7D229FF}" presName="Name0" presStyleCnt="0">
        <dgm:presLayoutVars>
          <dgm:chPref val="1"/>
          <dgm:dir/>
          <dgm:animOne val="branch"/>
          <dgm:animLvl val="lvl"/>
          <dgm:resizeHandles/>
        </dgm:presLayoutVars>
      </dgm:prSet>
      <dgm:spPr/>
      <dgm:t>
        <a:bodyPr/>
        <a:lstStyle/>
        <a:p>
          <a:endParaRPr lang="en-US"/>
        </a:p>
      </dgm:t>
    </dgm:pt>
    <dgm:pt modelId="{B16466A3-928E-4F53-8747-F2F533592C45}" type="pres">
      <dgm:prSet presAssocID="{D4333B6C-7247-4646-90E7-872D5CBC6D71}" presName="vertOne" presStyleCnt="0"/>
      <dgm:spPr/>
    </dgm:pt>
    <dgm:pt modelId="{19762882-5DF3-481C-BC71-9DA95A01E32B}" type="pres">
      <dgm:prSet presAssocID="{D4333B6C-7247-4646-90E7-872D5CBC6D71}" presName="txOne" presStyleLbl="node0" presStyleIdx="0" presStyleCnt="1">
        <dgm:presLayoutVars>
          <dgm:chPref val="3"/>
        </dgm:presLayoutVars>
      </dgm:prSet>
      <dgm:spPr/>
      <dgm:t>
        <a:bodyPr/>
        <a:lstStyle/>
        <a:p>
          <a:endParaRPr lang="en-US"/>
        </a:p>
      </dgm:t>
    </dgm:pt>
    <dgm:pt modelId="{76DCEECE-6B5A-459C-8367-0D0B5C7E729E}" type="pres">
      <dgm:prSet presAssocID="{D4333B6C-7247-4646-90E7-872D5CBC6D71}" presName="parTransOne" presStyleCnt="0"/>
      <dgm:spPr/>
    </dgm:pt>
    <dgm:pt modelId="{3C821186-222E-4536-8F8B-FBE460BE37FF}" type="pres">
      <dgm:prSet presAssocID="{D4333B6C-7247-4646-90E7-872D5CBC6D71}" presName="horzOne" presStyleCnt="0"/>
      <dgm:spPr/>
    </dgm:pt>
    <dgm:pt modelId="{F2EC7354-A4D2-4931-A454-D52F5EE10FC0}" type="pres">
      <dgm:prSet presAssocID="{11A933CE-112D-48A8-A5EE-9F548A8F678A}" presName="vertTwo" presStyleCnt="0"/>
      <dgm:spPr/>
    </dgm:pt>
    <dgm:pt modelId="{82B28177-79CE-4468-A73C-BC19E5C9F6E7}" type="pres">
      <dgm:prSet presAssocID="{11A933CE-112D-48A8-A5EE-9F548A8F678A}" presName="txTwo" presStyleLbl="node2" presStyleIdx="0" presStyleCnt="1">
        <dgm:presLayoutVars>
          <dgm:chPref val="3"/>
        </dgm:presLayoutVars>
      </dgm:prSet>
      <dgm:spPr/>
      <dgm:t>
        <a:bodyPr/>
        <a:lstStyle/>
        <a:p>
          <a:endParaRPr lang="en-US"/>
        </a:p>
      </dgm:t>
    </dgm:pt>
    <dgm:pt modelId="{0A5542E0-0FEA-4B3B-94A8-EBA380FA5F3E}" type="pres">
      <dgm:prSet presAssocID="{11A933CE-112D-48A8-A5EE-9F548A8F678A}" presName="parTransTwo" presStyleCnt="0"/>
      <dgm:spPr/>
    </dgm:pt>
    <dgm:pt modelId="{B3AEE19F-775F-42C8-A232-CEC2C227D177}" type="pres">
      <dgm:prSet presAssocID="{11A933CE-112D-48A8-A5EE-9F548A8F678A}" presName="horzTwo" presStyleCnt="0"/>
      <dgm:spPr/>
    </dgm:pt>
    <dgm:pt modelId="{F21B7CFE-3711-475B-8937-5C478D3A16BE}" type="pres">
      <dgm:prSet presAssocID="{EB038089-0F5F-45CA-9E3F-1C4A4EB81416}" presName="vertThree" presStyleCnt="0"/>
      <dgm:spPr/>
    </dgm:pt>
    <dgm:pt modelId="{14595415-059B-4580-BCD4-0284B133DD9B}" type="pres">
      <dgm:prSet presAssocID="{EB038089-0F5F-45CA-9E3F-1C4A4EB81416}" presName="txThree" presStyleLbl="node3" presStyleIdx="0" presStyleCnt="1">
        <dgm:presLayoutVars>
          <dgm:chPref val="3"/>
        </dgm:presLayoutVars>
      </dgm:prSet>
      <dgm:spPr/>
      <dgm:t>
        <a:bodyPr/>
        <a:lstStyle/>
        <a:p>
          <a:endParaRPr lang="en-US"/>
        </a:p>
      </dgm:t>
    </dgm:pt>
    <dgm:pt modelId="{F711BE27-88E3-46F8-839E-E75587AD8C2E}" type="pres">
      <dgm:prSet presAssocID="{EB038089-0F5F-45CA-9E3F-1C4A4EB81416}" presName="parTransThree" presStyleCnt="0"/>
      <dgm:spPr/>
    </dgm:pt>
    <dgm:pt modelId="{088FC557-B0DB-4DE2-9674-F22806F7D453}" type="pres">
      <dgm:prSet presAssocID="{EB038089-0F5F-45CA-9E3F-1C4A4EB81416}" presName="horzThree" presStyleCnt="0"/>
      <dgm:spPr/>
    </dgm:pt>
    <dgm:pt modelId="{CA8804C1-6376-46BA-84B1-48A286064436}" type="pres">
      <dgm:prSet presAssocID="{8159B046-5C89-412B-97FA-280F1FE464B5}" presName="vertFour" presStyleCnt="0">
        <dgm:presLayoutVars>
          <dgm:chPref val="3"/>
        </dgm:presLayoutVars>
      </dgm:prSet>
      <dgm:spPr/>
    </dgm:pt>
    <dgm:pt modelId="{2CAC9F13-6AFA-4FBE-A5BE-0C87BA27E012}" type="pres">
      <dgm:prSet presAssocID="{8159B046-5C89-412B-97FA-280F1FE464B5}" presName="txFour" presStyleLbl="node4" presStyleIdx="0" presStyleCnt="2">
        <dgm:presLayoutVars>
          <dgm:chPref val="3"/>
        </dgm:presLayoutVars>
      </dgm:prSet>
      <dgm:spPr/>
      <dgm:t>
        <a:bodyPr/>
        <a:lstStyle/>
        <a:p>
          <a:endParaRPr lang="en-US"/>
        </a:p>
      </dgm:t>
    </dgm:pt>
    <dgm:pt modelId="{68497591-5195-4F02-818F-9B7BFCEF4CD0}" type="pres">
      <dgm:prSet presAssocID="{8159B046-5C89-412B-97FA-280F1FE464B5}" presName="parTransFour" presStyleCnt="0"/>
      <dgm:spPr/>
    </dgm:pt>
    <dgm:pt modelId="{98C44A3E-8C1E-49AA-BE26-DE4AF5F77613}" type="pres">
      <dgm:prSet presAssocID="{8159B046-5C89-412B-97FA-280F1FE464B5}" presName="horzFour" presStyleCnt="0"/>
      <dgm:spPr/>
    </dgm:pt>
    <dgm:pt modelId="{E21D23CC-59DE-4D0F-89CA-B84D374CC16B}" type="pres">
      <dgm:prSet presAssocID="{00537184-D5A7-4EC7-9D25-B58B090A9399}" presName="vertFour" presStyleCnt="0">
        <dgm:presLayoutVars>
          <dgm:chPref val="3"/>
        </dgm:presLayoutVars>
      </dgm:prSet>
      <dgm:spPr/>
    </dgm:pt>
    <dgm:pt modelId="{765B6967-675F-47F9-9FE4-EB1F869FF917}" type="pres">
      <dgm:prSet presAssocID="{00537184-D5A7-4EC7-9D25-B58B090A9399}" presName="txFour" presStyleLbl="node4" presStyleIdx="1" presStyleCnt="2" custLinFactNeighborY="280">
        <dgm:presLayoutVars>
          <dgm:chPref val="3"/>
        </dgm:presLayoutVars>
      </dgm:prSet>
      <dgm:spPr/>
      <dgm:t>
        <a:bodyPr/>
        <a:lstStyle/>
        <a:p>
          <a:endParaRPr lang="en-US"/>
        </a:p>
      </dgm:t>
    </dgm:pt>
    <dgm:pt modelId="{5E728993-BB58-4367-9310-C7CEFC751D44}" type="pres">
      <dgm:prSet presAssocID="{00537184-D5A7-4EC7-9D25-B58B090A9399}" presName="horzFour" presStyleCnt="0"/>
      <dgm:spPr/>
    </dgm:pt>
  </dgm:ptLst>
  <dgm:cxnLst>
    <dgm:cxn modelId="{98BD47DD-5711-4E23-8BB7-E6E44E8783E5}" type="presOf" srcId="{11A933CE-112D-48A8-A5EE-9F548A8F678A}" destId="{82B28177-79CE-4468-A73C-BC19E5C9F6E7}" srcOrd="0" destOrd="0" presId="urn:microsoft.com/office/officeart/2005/8/layout/hierarchy4"/>
    <dgm:cxn modelId="{87C4B972-EE7B-4625-98D8-729B705E79AD}" srcId="{E0F274A4-BB57-4A40-8ABB-49A7B7D229FF}" destId="{D4333B6C-7247-4646-90E7-872D5CBC6D71}" srcOrd="0" destOrd="0" parTransId="{B193D68C-BA7C-4B3E-9472-73F284AA20B7}" sibTransId="{03CB59A6-CA10-44BB-97B2-DF526CE38F5F}"/>
    <dgm:cxn modelId="{3E705C6E-375B-4104-8236-462942F05CA3}" type="presOf" srcId="{E0F274A4-BB57-4A40-8ABB-49A7B7D229FF}" destId="{2CCD6561-7C56-4242-ADDA-92032D59FC92}" srcOrd="0" destOrd="0" presId="urn:microsoft.com/office/officeart/2005/8/layout/hierarchy4"/>
    <dgm:cxn modelId="{BEF5EBD0-091D-475D-B72C-0E3C0B76A202}" srcId="{11A933CE-112D-48A8-A5EE-9F548A8F678A}" destId="{EB038089-0F5F-45CA-9E3F-1C4A4EB81416}" srcOrd="0" destOrd="0" parTransId="{8A1B0416-34A6-4B18-8599-EDB826AF32C6}" sibTransId="{74200433-0163-4DB6-A6CB-27F0C6995A77}"/>
    <dgm:cxn modelId="{89CD8E69-E043-425F-AC21-62419376F70F}" type="presOf" srcId="{EB038089-0F5F-45CA-9E3F-1C4A4EB81416}" destId="{14595415-059B-4580-BCD4-0284B133DD9B}" srcOrd="0" destOrd="0" presId="urn:microsoft.com/office/officeart/2005/8/layout/hierarchy4"/>
    <dgm:cxn modelId="{BE4A01AC-AFF1-4B3A-8F2D-4DA165BF1C58}" srcId="{D4333B6C-7247-4646-90E7-872D5CBC6D71}" destId="{11A933CE-112D-48A8-A5EE-9F548A8F678A}" srcOrd="0" destOrd="0" parTransId="{2DAD1B0F-E79B-430A-B2CB-82E313EE8750}" sibTransId="{C5D0BA34-E2F3-4839-9A4E-080F1D230FD2}"/>
    <dgm:cxn modelId="{AEDFC0DE-8289-4DEF-A2CD-EDE6A7049BB1}" srcId="{8159B046-5C89-412B-97FA-280F1FE464B5}" destId="{00537184-D5A7-4EC7-9D25-B58B090A9399}" srcOrd="0" destOrd="0" parTransId="{B9865921-D8E7-484B-A836-D147267A3A5E}" sibTransId="{C7CB66C6-4956-4BB6-BA9B-79E043BE646D}"/>
    <dgm:cxn modelId="{67442B95-4FD9-4549-ACC9-B21A56667FE5}" srcId="{EB038089-0F5F-45CA-9E3F-1C4A4EB81416}" destId="{8159B046-5C89-412B-97FA-280F1FE464B5}" srcOrd="0" destOrd="0" parTransId="{05D3BD54-FAEC-458F-AB55-B7A32A35FF0E}" sibTransId="{BFC80F24-B019-42B2-90A8-43E359F6A796}"/>
    <dgm:cxn modelId="{E1C3E3D4-D963-4029-9D7B-FBE4B39B8353}" type="presOf" srcId="{8159B046-5C89-412B-97FA-280F1FE464B5}" destId="{2CAC9F13-6AFA-4FBE-A5BE-0C87BA27E012}" srcOrd="0" destOrd="0" presId="urn:microsoft.com/office/officeart/2005/8/layout/hierarchy4"/>
    <dgm:cxn modelId="{D669CD14-9B94-41DA-9BDA-BEEB00F1ADB8}" type="presOf" srcId="{D4333B6C-7247-4646-90E7-872D5CBC6D71}" destId="{19762882-5DF3-481C-BC71-9DA95A01E32B}" srcOrd="0" destOrd="0" presId="urn:microsoft.com/office/officeart/2005/8/layout/hierarchy4"/>
    <dgm:cxn modelId="{02127CBF-56C9-456B-A9E6-0815B51FFFD3}" type="presOf" srcId="{00537184-D5A7-4EC7-9D25-B58B090A9399}" destId="{765B6967-675F-47F9-9FE4-EB1F869FF917}" srcOrd="0" destOrd="0" presId="urn:microsoft.com/office/officeart/2005/8/layout/hierarchy4"/>
    <dgm:cxn modelId="{29B6D95D-667C-4BE5-8095-7827E1E983F1}" type="presParOf" srcId="{2CCD6561-7C56-4242-ADDA-92032D59FC92}" destId="{B16466A3-928E-4F53-8747-F2F533592C45}" srcOrd="0" destOrd="0" presId="urn:microsoft.com/office/officeart/2005/8/layout/hierarchy4"/>
    <dgm:cxn modelId="{EACF9E08-858D-4D66-B1C4-029BB399FAE8}" type="presParOf" srcId="{B16466A3-928E-4F53-8747-F2F533592C45}" destId="{19762882-5DF3-481C-BC71-9DA95A01E32B}" srcOrd="0" destOrd="0" presId="urn:microsoft.com/office/officeart/2005/8/layout/hierarchy4"/>
    <dgm:cxn modelId="{495DC67B-23F8-4BE4-89F8-DF421921B35B}" type="presParOf" srcId="{B16466A3-928E-4F53-8747-F2F533592C45}" destId="{76DCEECE-6B5A-459C-8367-0D0B5C7E729E}" srcOrd="1" destOrd="0" presId="urn:microsoft.com/office/officeart/2005/8/layout/hierarchy4"/>
    <dgm:cxn modelId="{47CF35E2-643D-494F-A12B-766E5100EF29}" type="presParOf" srcId="{B16466A3-928E-4F53-8747-F2F533592C45}" destId="{3C821186-222E-4536-8F8B-FBE460BE37FF}" srcOrd="2" destOrd="0" presId="urn:microsoft.com/office/officeart/2005/8/layout/hierarchy4"/>
    <dgm:cxn modelId="{1C954AB0-21BF-44E3-B016-CCC88EEB7BBA}" type="presParOf" srcId="{3C821186-222E-4536-8F8B-FBE460BE37FF}" destId="{F2EC7354-A4D2-4931-A454-D52F5EE10FC0}" srcOrd="0" destOrd="0" presId="urn:microsoft.com/office/officeart/2005/8/layout/hierarchy4"/>
    <dgm:cxn modelId="{B48B4969-F7A0-430C-913E-5242D216B555}" type="presParOf" srcId="{F2EC7354-A4D2-4931-A454-D52F5EE10FC0}" destId="{82B28177-79CE-4468-A73C-BC19E5C9F6E7}" srcOrd="0" destOrd="0" presId="urn:microsoft.com/office/officeart/2005/8/layout/hierarchy4"/>
    <dgm:cxn modelId="{45A7E7C4-D71B-4634-B9D8-391BE25152DD}" type="presParOf" srcId="{F2EC7354-A4D2-4931-A454-D52F5EE10FC0}" destId="{0A5542E0-0FEA-4B3B-94A8-EBA380FA5F3E}" srcOrd="1" destOrd="0" presId="urn:microsoft.com/office/officeart/2005/8/layout/hierarchy4"/>
    <dgm:cxn modelId="{5E0A17B3-44C9-4358-961B-933F744FDAD8}" type="presParOf" srcId="{F2EC7354-A4D2-4931-A454-D52F5EE10FC0}" destId="{B3AEE19F-775F-42C8-A232-CEC2C227D177}" srcOrd="2" destOrd="0" presId="urn:microsoft.com/office/officeart/2005/8/layout/hierarchy4"/>
    <dgm:cxn modelId="{9F8F65B3-E31D-48E7-9E41-1E1039202565}" type="presParOf" srcId="{B3AEE19F-775F-42C8-A232-CEC2C227D177}" destId="{F21B7CFE-3711-475B-8937-5C478D3A16BE}" srcOrd="0" destOrd="0" presId="urn:microsoft.com/office/officeart/2005/8/layout/hierarchy4"/>
    <dgm:cxn modelId="{19112678-5F5E-4036-BABE-D1F2D5AF77C0}" type="presParOf" srcId="{F21B7CFE-3711-475B-8937-5C478D3A16BE}" destId="{14595415-059B-4580-BCD4-0284B133DD9B}" srcOrd="0" destOrd="0" presId="urn:microsoft.com/office/officeart/2005/8/layout/hierarchy4"/>
    <dgm:cxn modelId="{EA4F3634-C5B7-4F67-BB74-418E7D28E6E9}" type="presParOf" srcId="{F21B7CFE-3711-475B-8937-5C478D3A16BE}" destId="{F711BE27-88E3-46F8-839E-E75587AD8C2E}" srcOrd="1" destOrd="0" presId="urn:microsoft.com/office/officeart/2005/8/layout/hierarchy4"/>
    <dgm:cxn modelId="{8686F904-4342-4A61-BFFE-E3FABE240B90}" type="presParOf" srcId="{F21B7CFE-3711-475B-8937-5C478D3A16BE}" destId="{088FC557-B0DB-4DE2-9674-F22806F7D453}" srcOrd="2" destOrd="0" presId="urn:microsoft.com/office/officeart/2005/8/layout/hierarchy4"/>
    <dgm:cxn modelId="{54600E1A-905B-43E7-A3BC-6DE1738DE54B}" type="presParOf" srcId="{088FC557-B0DB-4DE2-9674-F22806F7D453}" destId="{CA8804C1-6376-46BA-84B1-48A286064436}" srcOrd="0" destOrd="0" presId="urn:microsoft.com/office/officeart/2005/8/layout/hierarchy4"/>
    <dgm:cxn modelId="{71DF1B1D-7998-43F7-842F-A06BDDF6755E}" type="presParOf" srcId="{CA8804C1-6376-46BA-84B1-48A286064436}" destId="{2CAC9F13-6AFA-4FBE-A5BE-0C87BA27E012}" srcOrd="0" destOrd="0" presId="urn:microsoft.com/office/officeart/2005/8/layout/hierarchy4"/>
    <dgm:cxn modelId="{BA213ACA-328A-493D-A43D-23CAC0E9B9B2}" type="presParOf" srcId="{CA8804C1-6376-46BA-84B1-48A286064436}" destId="{68497591-5195-4F02-818F-9B7BFCEF4CD0}" srcOrd="1" destOrd="0" presId="urn:microsoft.com/office/officeart/2005/8/layout/hierarchy4"/>
    <dgm:cxn modelId="{52CC7489-8D71-49FD-AE5C-2F6131513CF1}" type="presParOf" srcId="{CA8804C1-6376-46BA-84B1-48A286064436}" destId="{98C44A3E-8C1E-49AA-BE26-DE4AF5F77613}" srcOrd="2" destOrd="0" presId="urn:microsoft.com/office/officeart/2005/8/layout/hierarchy4"/>
    <dgm:cxn modelId="{61CFE3A9-6479-43B3-84B2-80980EE55E0B}" type="presParOf" srcId="{98C44A3E-8C1E-49AA-BE26-DE4AF5F77613}" destId="{E21D23CC-59DE-4D0F-89CA-B84D374CC16B}" srcOrd="0" destOrd="0" presId="urn:microsoft.com/office/officeart/2005/8/layout/hierarchy4"/>
    <dgm:cxn modelId="{2C0F45F9-4B97-4972-BE84-04544205E941}" type="presParOf" srcId="{E21D23CC-59DE-4D0F-89CA-B84D374CC16B}" destId="{765B6967-675F-47F9-9FE4-EB1F869FF917}" srcOrd="0" destOrd="0" presId="urn:microsoft.com/office/officeart/2005/8/layout/hierarchy4"/>
    <dgm:cxn modelId="{A51E3034-814D-4D54-86A5-8A7B0D9D1593}" type="presParOf" srcId="{E21D23CC-59DE-4D0F-89CA-B84D374CC16B}" destId="{5E728993-BB58-4367-9310-C7CEFC751D44}" srcOrd="1" destOrd="0" presId="urn:microsoft.com/office/officeart/2005/8/layout/hierarchy4"/>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C0D159-6BA3-4EE8-B5C8-C6FD83A570C1}" type="doc">
      <dgm:prSet loTypeId="urn:microsoft.com/office/officeart/2009/3/layout/HorizontalOrganizationChart" loCatId="hierarchy" qsTypeId="urn:microsoft.com/office/officeart/2005/8/quickstyle/simple2" qsCatId="simple" csTypeId="urn:microsoft.com/office/officeart/2005/8/colors/accent2_1" csCatId="accent2" phldr="1"/>
      <dgm:spPr/>
      <dgm:t>
        <a:bodyPr/>
        <a:lstStyle/>
        <a:p>
          <a:endParaRPr lang="en-US"/>
        </a:p>
      </dgm:t>
    </dgm:pt>
    <dgm:pt modelId="{2953ABC6-686F-40B7-A513-D10569CF88C3}">
      <dgm:prSet phldrT="[Text]" custT="1"/>
      <dgm:spPr>
        <a:solidFill>
          <a:schemeClr val="accent1">
            <a:lumMod val="40000"/>
            <a:lumOff val="60000"/>
          </a:schemeClr>
        </a:solidFill>
        <a:ln>
          <a:solidFill>
            <a:schemeClr val="accent1">
              <a:lumMod val="75000"/>
            </a:schemeClr>
          </a:solidFill>
        </a:ln>
      </dgm:spPr>
      <dgm:t>
        <a:bodyPr/>
        <a:lstStyle/>
        <a:p>
          <a:r>
            <a:rPr lang="en-US" sz="2400" dirty="0" smtClean="0">
              <a:latin typeface="Verdana" panose="020B0604030504040204" pitchFamily="34" charset="0"/>
              <a:ea typeface="Verdana" panose="020B0604030504040204" pitchFamily="34" charset="0"/>
              <a:cs typeface="Verdana" panose="020B0604030504040204" pitchFamily="34" charset="0"/>
            </a:rPr>
            <a:t>Types</a:t>
          </a:r>
          <a:endParaRPr lang="en-US" sz="2400" dirty="0">
            <a:latin typeface="Verdana" panose="020B0604030504040204" pitchFamily="34" charset="0"/>
            <a:ea typeface="Verdana" panose="020B0604030504040204" pitchFamily="34" charset="0"/>
            <a:cs typeface="Verdana" panose="020B0604030504040204" pitchFamily="34" charset="0"/>
          </a:endParaRPr>
        </a:p>
      </dgm:t>
    </dgm:pt>
    <dgm:pt modelId="{4F99EC5A-7A15-47A7-BC82-0453FD013A98}" type="parTrans" cxnId="{D6901E44-1F4D-4F39-8276-62AD4ED8DC86}">
      <dgm:prSet/>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D09B07BD-6919-41C6-93CD-ECBD543F66B4}" type="sibTrans" cxnId="{D6901E44-1F4D-4F39-8276-62AD4ED8DC86}">
      <dgm:prSet/>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138D40F9-0817-4FAF-8F1A-103DE9721116}">
      <dgm:prSet phldrT="[Text]" custT="1"/>
      <dgm:spPr>
        <a:solidFill>
          <a:schemeClr val="accent6">
            <a:lumMod val="20000"/>
            <a:lumOff val="80000"/>
          </a:schemeClr>
        </a:solidFill>
        <a:ln>
          <a:solidFill>
            <a:srgbClr val="00B050"/>
          </a:solidFill>
        </a:ln>
      </dgm:spPr>
      <dgm:t>
        <a:bodyPr/>
        <a:lstStyle/>
        <a:p>
          <a:r>
            <a:rPr lang="en-US" sz="2400" dirty="0" smtClean="0">
              <a:latin typeface="Verdana" panose="020B0604030504040204" pitchFamily="34" charset="0"/>
              <a:ea typeface="Verdana" panose="020B0604030504040204" pitchFamily="34" charset="0"/>
              <a:cs typeface="Verdana" panose="020B0604030504040204" pitchFamily="34" charset="0"/>
            </a:rPr>
            <a:t>Primary</a:t>
          </a:r>
          <a:endParaRPr lang="en-US" sz="2400" dirty="0">
            <a:latin typeface="Verdana" panose="020B0604030504040204" pitchFamily="34" charset="0"/>
            <a:ea typeface="Verdana" panose="020B0604030504040204" pitchFamily="34" charset="0"/>
            <a:cs typeface="Verdana" panose="020B0604030504040204" pitchFamily="34" charset="0"/>
          </a:endParaRPr>
        </a:p>
      </dgm:t>
    </dgm:pt>
    <dgm:pt modelId="{99FAF9A8-399D-4297-B13A-FA15A17B2D5D}" type="parTrans" cxnId="{2CE492B1-C239-4D40-AC24-0763282650AB}">
      <dgm:prSet>
        <dgm:style>
          <a:lnRef idx="1">
            <a:schemeClr val="dk1"/>
          </a:lnRef>
          <a:fillRef idx="0">
            <a:schemeClr val="dk1"/>
          </a:fillRef>
          <a:effectRef idx="0">
            <a:schemeClr val="dk1"/>
          </a:effectRef>
          <a:fontRef idx="minor">
            <a:schemeClr val="tx1"/>
          </a:fontRef>
        </dgm:style>
      </dgm:prSet>
      <dgm:spPr>
        <a:ln w="19050"/>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0F9EBEEA-E1F1-4381-AC2B-7EDD9830D522}" type="sibTrans" cxnId="{2CE492B1-C239-4D40-AC24-0763282650AB}">
      <dgm:prSet/>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5FD124CC-073F-47DB-97FD-02B2CC426CD0}">
      <dgm:prSet phldrT="[Text]" custT="1"/>
      <dgm:spPr>
        <a:solidFill>
          <a:schemeClr val="accent6">
            <a:lumMod val="20000"/>
            <a:lumOff val="80000"/>
          </a:schemeClr>
        </a:solidFill>
        <a:ln>
          <a:solidFill>
            <a:srgbClr val="00B050"/>
          </a:solidFill>
        </a:ln>
      </dgm:spPr>
      <dgm:t>
        <a:bodyPr/>
        <a:lstStyle/>
        <a:p>
          <a:r>
            <a:rPr lang="en-US" sz="2400" dirty="0" smtClean="0">
              <a:latin typeface="Verdana" panose="020B0604030504040204" pitchFamily="34" charset="0"/>
              <a:ea typeface="Verdana" panose="020B0604030504040204" pitchFamily="34" charset="0"/>
              <a:cs typeface="Verdana" panose="020B0604030504040204" pitchFamily="34" charset="0"/>
            </a:rPr>
            <a:t>Secondary</a:t>
          </a:r>
          <a:endParaRPr lang="en-US" sz="2400" dirty="0">
            <a:latin typeface="Verdana" panose="020B0604030504040204" pitchFamily="34" charset="0"/>
            <a:ea typeface="Verdana" panose="020B0604030504040204" pitchFamily="34" charset="0"/>
            <a:cs typeface="Verdana" panose="020B0604030504040204" pitchFamily="34" charset="0"/>
          </a:endParaRPr>
        </a:p>
      </dgm:t>
    </dgm:pt>
    <dgm:pt modelId="{395CCBC4-C744-481B-96B4-D79DE288A9EC}" type="parTrans" cxnId="{F1669739-8C10-46E7-8AE8-56CA53635D8D}">
      <dgm:prSet>
        <dgm:style>
          <a:lnRef idx="1">
            <a:schemeClr val="dk1"/>
          </a:lnRef>
          <a:fillRef idx="0">
            <a:schemeClr val="dk1"/>
          </a:fillRef>
          <a:effectRef idx="0">
            <a:schemeClr val="dk1"/>
          </a:effectRef>
          <a:fontRef idx="minor">
            <a:schemeClr val="tx1"/>
          </a:fontRef>
        </dgm:style>
      </dgm:prSet>
      <dgm:spPr>
        <a:ln w="19050"/>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8C25DC08-0AE6-4CB4-88EE-AB2C0C6449C1}" type="sibTrans" cxnId="{F1669739-8C10-46E7-8AE8-56CA53635D8D}">
      <dgm:prSet/>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B22B7010-2523-4EB8-B2DC-2A792448D95C}">
      <dgm:prSet custT="1"/>
      <dgm:spPr>
        <a:solidFill>
          <a:schemeClr val="accent2">
            <a:lumMod val="40000"/>
            <a:lumOff val="60000"/>
          </a:schemeClr>
        </a:solidFill>
      </dgm:spPr>
      <dgm:t>
        <a:bodyPr/>
        <a:lstStyle/>
        <a:p>
          <a:r>
            <a:rPr lang="en-US" sz="2400" dirty="0" smtClean="0">
              <a:latin typeface="Verdana" panose="020B0604030504040204" pitchFamily="34" charset="0"/>
              <a:ea typeface="Verdana" panose="020B0604030504040204" pitchFamily="34" charset="0"/>
              <a:cs typeface="Verdana" panose="020B0604030504040204" pitchFamily="34" charset="0"/>
            </a:rPr>
            <a:t>Meningioma</a:t>
          </a:r>
          <a:endParaRPr lang="en-US" sz="2400" dirty="0">
            <a:latin typeface="Verdana" panose="020B0604030504040204" pitchFamily="34" charset="0"/>
            <a:ea typeface="Verdana" panose="020B0604030504040204" pitchFamily="34" charset="0"/>
            <a:cs typeface="Verdana" panose="020B0604030504040204" pitchFamily="34" charset="0"/>
          </a:endParaRPr>
        </a:p>
      </dgm:t>
    </dgm:pt>
    <dgm:pt modelId="{7DD16E23-C785-45D2-879B-9026289FBCB3}" type="parTrans" cxnId="{6CD7FA55-2DC1-4C82-9B92-EC4D89C833FE}">
      <dgm:prSet>
        <dgm:style>
          <a:lnRef idx="1">
            <a:schemeClr val="dk1"/>
          </a:lnRef>
          <a:fillRef idx="0">
            <a:schemeClr val="dk1"/>
          </a:fillRef>
          <a:effectRef idx="0">
            <a:schemeClr val="dk1"/>
          </a:effectRef>
          <a:fontRef idx="minor">
            <a:schemeClr val="tx1"/>
          </a:fontRef>
        </dgm:style>
      </dgm:prSet>
      <dgm:spPr>
        <a:ln w="19050"/>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58B9DD2C-A43D-487B-A107-3F9245FBC5BC}" type="sibTrans" cxnId="{6CD7FA55-2DC1-4C82-9B92-EC4D89C833FE}">
      <dgm:prSet/>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553AB75B-CAF3-45C2-9E1F-075F46B7998F}">
      <dgm:prSet custT="1"/>
      <dgm:spPr>
        <a:solidFill>
          <a:schemeClr val="accent2">
            <a:lumMod val="40000"/>
            <a:lumOff val="60000"/>
          </a:schemeClr>
        </a:solidFill>
      </dgm:spPr>
      <dgm:t>
        <a:bodyPr/>
        <a:lstStyle/>
        <a:p>
          <a:r>
            <a:rPr lang="en-US" sz="2400" dirty="0" smtClean="0">
              <a:latin typeface="Verdana" panose="020B0604030504040204" pitchFamily="34" charset="0"/>
              <a:ea typeface="Verdana" panose="020B0604030504040204" pitchFamily="34" charset="0"/>
              <a:cs typeface="Verdana" panose="020B0604030504040204" pitchFamily="34" charset="0"/>
            </a:rPr>
            <a:t>Pituitary adenoma</a:t>
          </a:r>
          <a:endParaRPr lang="en-US" sz="2400" dirty="0">
            <a:latin typeface="Verdana" panose="020B0604030504040204" pitchFamily="34" charset="0"/>
            <a:ea typeface="Verdana" panose="020B0604030504040204" pitchFamily="34" charset="0"/>
            <a:cs typeface="Verdana" panose="020B0604030504040204" pitchFamily="34" charset="0"/>
          </a:endParaRPr>
        </a:p>
      </dgm:t>
    </dgm:pt>
    <dgm:pt modelId="{A17B6337-60CD-499B-9862-168BF1161326}" type="parTrans" cxnId="{6ECE02EB-AD23-4FEE-A9AF-F77916009C09}">
      <dgm:prSet>
        <dgm:style>
          <a:lnRef idx="1">
            <a:schemeClr val="dk1"/>
          </a:lnRef>
          <a:fillRef idx="0">
            <a:schemeClr val="dk1"/>
          </a:fillRef>
          <a:effectRef idx="0">
            <a:schemeClr val="dk1"/>
          </a:effectRef>
          <a:fontRef idx="minor">
            <a:schemeClr val="tx1"/>
          </a:fontRef>
        </dgm:style>
      </dgm:prSet>
      <dgm:spPr>
        <a:ln w="19050"/>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504B939D-8446-4B34-A329-B4D4ED3CDE78}" type="sibTrans" cxnId="{6ECE02EB-AD23-4FEE-A9AF-F77916009C09}">
      <dgm:prSet/>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8A4FC891-3B99-4402-88E1-0C3100F0747A}">
      <dgm:prSet custT="1"/>
      <dgm:spPr>
        <a:solidFill>
          <a:schemeClr val="accent2">
            <a:lumMod val="40000"/>
            <a:lumOff val="60000"/>
          </a:schemeClr>
        </a:solidFill>
      </dgm:spPr>
      <dgm:t>
        <a:bodyPr/>
        <a:lstStyle/>
        <a:p>
          <a:r>
            <a:rPr lang="en-US" sz="2400" dirty="0" smtClean="0">
              <a:latin typeface="Verdana" panose="020B0604030504040204" pitchFamily="34" charset="0"/>
              <a:ea typeface="Verdana" panose="020B0604030504040204" pitchFamily="34" charset="0"/>
              <a:cs typeface="Verdana" panose="020B0604030504040204" pitchFamily="34" charset="0"/>
            </a:rPr>
            <a:t>Glioma</a:t>
          </a:r>
          <a:endParaRPr lang="en-US" sz="2400" dirty="0">
            <a:latin typeface="Verdana" panose="020B0604030504040204" pitchFamily="34" charset="0"/>
            <a:ea typeface="Verdana" panose="020B0604030504040204" pitchFamily="34" charset="0"/>
            <a:cs typeface="Verdana" panose="020B0604030504040204" pitchFamily="34" charset="0"/>
          </a:endParaRPr>
        </a:p>
      </dgm:t>
    </dgm:pt>
    <dgm:pt modelId="{F13B5D0D-88E3-4690-BFEB-957A7F9CCAB6}" type="parTrans" cxnId="{A9D98181-7287-4F2E-B8D2-DF9BA9263CF6}">
      <dgm:prSet>
        <dgm:style>
          <a:lnRef idx="1">
            <a:schemeClr val="dk1"/>
          </a:lnRef>
          <a:fillRef idx="0">
            <a:schemeClr val="dk1"/>
          </a:fillRef>
          <a:effectRef idx="0">
            <a:schemeClr val="dk1"/>
          </a:effectRef>
          <a:fontRef idx="minor">
            <a:schemeClr val="tx1"/>
          </a:fontRef>
        </dgm:style>
      </dgm:prSet>
      <dgm:spPr>
        <a:ln w="19050"/>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1184BA8F-2926-4E41-BD2E-749F24869F1E}" type="sibTrans" cxnId="{A9D98181-7287-4F2E-B8D2-DF9BA9263CF6}">
      <dgm:prSet/>
      <dgm:spPr/>
      <dgm:t>
        <a:bodyPr/>
        <a:lstStyle/>
        <a:p>
          <a:endParaRPr lang="en-US" sz="2400">
            <a:latin typeface="Verdana" panose="020B0604030504040204" pitchFamily="34" charset="0"/>
            <a:ea typeface="Verdana" panose="020B0604030504040204" pitchFamily="34" charset="0"/>
            <a:cs typeface="Verdana" panose="020B0604030504040204" pitchFamily="34" charset="0"/>
          </a:endParaRPr>
        </a:p>
      </dgm:t>
    </dgm:pt>
    <dgm:pt modelId="{9DC9EC16-F869-4936-A60E-AD1347F2B24B}" type="pres">
      <dgm:prSet presAssocID="{AEC0D159-6BA3-4EE8-B5C8-C6FD83A570C1}" presName="hierChild1" presStyleCnt="0">
        <dgm:presLayoutVars>
          <dgm:orgChart val="1"/>
          <dgm:chPref val="1"/>
          <dgm:dir/>
          <dgm:animOne val="branch"/>
          <dgm:animLvl val="lvl"/>
          <dgm:resizeHandles/>
        </dgm:presLayoutVars>
      </dgm:prSet>
      <dgm:spPr/>
      <dgm:t>
        <a:bodyPr/>
        <a:lstStyle/>
        <a:p>
          <a:endParaRPr lang="en-US"/>
        </a:p>
      </dgm:t>
    </dgm:pt>
    <dgm:pt modelId="{99E650D4-8A90-4E62-AE95-3F608B927FD1}" type="pres">
      <dgm:prSet presAssocID="{2953ABC6-686F-40B7-A513-D10569CF88C3}" presName="hierRoot1" presStyleCnt="0">
        <dgm:presLayoutVars>
          <dgm:hierBranch val="init"/>
        </dgm:presLayoutVars>
      </dgm:prSet>
      <dgm:spPr/>
    </dgm:pt>
    <dgm:pt modelId="{81758A39-6292-4976-A8CA-7BBFD2730577}" type="pres">
      <dgm:prSet presAssocID="{2953ABC6-686F-40B7-A513-D10569CF88C3}" presName="rootComposite1" presStyleCnt="0"/>
      <dgm:spPr/>
    </dgm:pt>
    <dgm:pt modelId="{4F5CD7A9-A068-4A9C-9000-F25DD52AFC10}" type="pres">
      <dgm:prSet presAssocID="{2953ABC6-686F-40B7-A513-D10569CF88C3}" presName="rootText1" presStyleLbl="node0" presStyleIdx="0" presStyleCnt="1" custScaleX="65044" custLinFactNeighborX="775" custLinFactNeighborY="-9190">
        <dgm:presLayoutVars>
          <dgm:chPref val="3"/>
        </dgm:presLayoutVars>
      </dgm:prSet>
      <dgm:spPr/>
      <dgm:t>
        <a:bodyPr/>
        <a:lstStyle/>
        <a:p>
          <a:endParaRPr lang="en-US"/>
        </a:p>
      </dgm:t>
    </dgm:pt>
    <dgm:pt modelId="{A169690D-F79B-415D-B955-82D8C51AFFAE}" type="pres">
      <dgm:prSet presAssocID="{2953ABC6-686F-40B7-A513-D10569CF88C3}" presName="rootConnector1" presStyleLbl="node1" presStyleIdx="0" presStyleCnt="0"/>
      <dgm:spPr/>
      <dgm:t>
        <a:bodyPr/>
        <a:lstStyle/>
        <a:p>
          <a:endParaRPr lang="en-US"/>
        </a:p>
      </dgm:t>
    </dgm:pt>
    <dgm:pt modelId="{E66A4C84-50F9-4F41-B475-D826DA227D84}" type="pres">
      <dgm:prSet presAssocID="{2953ABC6-686F-40B7-A513-D10569CF88C3}" presName="hierChild2" presStyleCnt="0"/>
      <dgm:spPr/>
    </dgm:pt>
    <dgm:pt modelId="{3ACC2157-C75D-4B2B-BE90-F6B8FE5ED0B2}" type="pres">
      <dgm:prSet presAssocID="{99FAF9A8-399D-4297-B13A-FA15A17B2D5D}" presName="Name64" presStyleLbl="parChTrans1D2" presStyleIdx="0" presStyleCnt="2"/>
      <dgm:spPr/>
      <dgm:t>
        <a:bodyPr/>
        <a:lstStyle/>
        <a:p>
          <a:endParaRPr lang="en-US"/>
        </a:p>
      </dgm:t>
    </dgm:pt>
    <dgm:pt modelId="{16F5CD7D-599F-4F25-B720-91398441A3FC}" type="pres">
      <dgm:prSet presAssocID="{138D40F9-0817-4FAF-8F1A-103DE9721116}" presName="hierRoot2" presStyleCnt="0">
        <dgm:presLayoutVars>
          <dgm:hierBranch val="init"/>
        </dgm:presLayoutVars>
      </dgm:prSet>
      <dgm:spPr/>
    </dgm:pt>
    <dgm:pt modelId="{3B3F571B-1E07-4F55-99BF-74735F1495D1}" type="pres">
      <dgm:prSet presAssocID="{138D40F9-0817-4FAF-8F1A-103DE9721116}" presName="rootComposite" presStyleCnt="0"/>
      <dgm:spPr/>
    </dgm:pt>
    <dgm:pt modelId="{6CA8E5BF-9640-4478-BF9C-225ED6944801}" type="pres">
      <dgm:prSet presAssocID="{138D40F9-0817-4FAF-8F1A-103DE9721116}" presName="rootText" presStyleLbl="node2" presStyleIdx="0" presStyleCnt="2" custLinFactNeighborX="93" custLinFactNeighborY="-43722">
        <dgm:presLayoutVars>
          <dgm:chPref val="3"/>
        </dgm:presLayoutVars>
      </dgm:prSet>
      <dgm:spPr/>
      <dgm:t>
        <a:bodyPr/>
        <a:lstStyle/>
        <a:p>
          <a:endParaRPr lang="en-US"/>
        </a:p>
      </dgm:t>
    </dgm:pt>
    <dgm:pt modelId="{41079B12-160B-4C70-AA31-FB3714D6BB5B}" type="pres">
      <dgm:prSet presAssocID="{138D40F9-0817-4FAF-8F1A-103DE9721116}" presName="rootConnector" presStyleLbl="node2" presStyleIdx="0" presStyleCnt="2"/>
      <dgm:spPr/>
      <dgm:t>
        <a:bodyPr/>
        <a:lstStyle/>
        <a:p>
          <a:endParaRPr lang="en-US"/>
        </a:p>
      </dgm:t>
    </dgm:pt>
    <dgm:pt modelId="{486FA957-6394-45C9-92C5-91FFCD44A253}" type="pres">
      <dgm:prSet presAssocID="{138D40F9-0817-4FAF-8F1A-103DE9721116}" presName="hierChild4" presStyleCnt="0"/>
      <dgm:spPr/>
    </dgm:pt>
    <dgm:pt modelId="{877CB97D-2113-43DD-A569-4279E354712A}" type="pres">
      <dgm:prSet presAssocID="{7DD16E23-C785-45D2-879B-9026289FBCB3}" presName="Name64" presStyleLbl="parChTrans1D3" presStyleIdx="0" presStyleCnt="3"/>
      <dgm:spPr/>
      <dgm:t>
        <a:bodyPr/>
        <a:lstStyle/>
        <a:p>
          <a:endParaRPr lang="en-US"/>
        </a:p>
      </dgm:t>
    </dgm:pt>
    <dgm:pt modelId="{8C38C52A-4C31-4DFE-B9AA-0DE1BFD89FCC}" type="pres">
      <dgm:prSet presAssocID="{B22B7010-2523-4EB8-B2DC-2A792448D95C}" presName="hierRoot2" presStyleCnt="0">
        <dgm:presLayoutVars>
          <dgm:hierBranch val="init"/>
        </dgm:presLayoutVars>
      </dgm:prSet>
      <dgm:spPr/>
    </dgm:pt>
    <dgm:pt modelId="{CD52E970-C37E-4EE8-9FEA-F4F7E141CD73}" type="pres">
      <dgm:prSet presAssocID="{B22B7010-2523-4EB8-B2DC-2A792448D95C}" presName="rootComposite" presStyleCnt="0"/>
      <dgm:spPr/>
    </dgm:pt>
    <dgm:pt modelId="{6E282E83-85B4-47FD-B7AA-EE02E1AA1241}" type="pres">
      <dgm:prSet presAssocID="{B22B7010-2523-4EB8-B2DC-2A792448D95C}" presName="rootText" presStyleLbl="node3" presStyleIdx="0" presStyleCnt="3" custLinFactY="-7133" custLinFactNeighborX="-363" custLinFactNeighborY="-100000">
        <dgm:presLayoutVars>
          <dgm:chPref val="3"/>
        </dgm:presLayoutVars>
      </dgm:prSet>
      <dgm:spPr/>
      <dgm:t>
        <a:bodyPr/>
        <a:lstStyle/>
        <a:p>
          <a:endParaRPr lang="en-US"/>
        </a:p>
      </dgm:t>
    </dgm:pt>
    <dgm:pt modelId="{B3D4CC59-3D30-43E1-9995-F8251586DC94}" type="pres">
      <dgm:prSet presAssocID="{B22B7010-2523-4EB8-B2DC-2A792448D95C}" presName="rootConnector" presStyleLbl="node3" presStyleIdx="0" presStyleCnt="3"/>
      <dgm:spPr/>
      <dgm:t>
        <a:bodyPr/>
        <a:lstStyle/>
        <a:p>
          <a:endParaRPr lang="en-US"/>
        </a:p>
      </dgm:t>
    </dgm:pt>
    <dgm:pt modelId="{948C41FE-E99C-4D35-B44C-E7DE82BE4241}" type="pres">
      <dgm:prSet presAssocID="{B22B7010-2523-4EB8-B2DC-2A792448D95C}" presName="hierChild4" presStyleCnt="0"/>
      <dgm:spPr/>
    </dgm:pt>
    <dgm:pt modelId="{E65E329D-638E-48EF-9D2A-1E6C9372E5CB}" type="pres">
      <dgm:prSet presAssocID="{B22B7010-2523-4EB8-B2DC-2A792448D95C}" presName="hierChild5" presStyleCnt="0"/>
      <dgm:spPr/>
    </dgm:pt>
    <dgm:pt modelId="{75BDFD12-2964-43F9-B9D2-029023A0060F}" type="pres">
      <dgm:prSet presAssocID="{A17B6337-60CD-499B-9862-168BF1161326}" presName="Name64" presStyleLbl="parChTrans1D3" presStyleIdx="1" presStyleCnt="3"/>
      <dgm:spPr/>
      <dgm:t>
        <a:bodyPr/>
        <a:lstStyle/>
        <a:p>
          <a:endParaRPr lang="en-US"/>
        </a:p>
      </dgm:t>
    </dgm:pt>
    <dgm:pt modelId="{438361DE-700F-4F8C-A8A8-49F73FFC7D3F}" type="pres">
      <dgm:prSet presAssocID="{553AB75B-CAF3-45C2-9E1F-075F46B7998F}" presName="hierRoot2" presStyleCnt="0">
        <dgm:presLayoutVars>
          <dgm:hierBranch val="init"/>
        </dgm:presLayoutVars>
      </dgm:prSet>
      <dgm:spPr/>
    </dgm:pt>
    <dgm:pt modelId="{3E50DFDC-21B9-4E7B-93D7-EBA9F06E989A}" type="pres">
      <dgm:prSet presAssocID="{553AB75B-CAF3-45C2-9E1F-075F46B7998F}" presName="rootComposite" presStyleCnt="0"/>
      <dgm:spPr/>
    </dgm:pt>
    <dgm:pt modelId="{B3A605CD-3110-400C-9C22-C46B76CB7ADC}" type="pres">
      <dgm:prSet presAssocID="{553AB75B-CAF3-45C2-9E1F-075F46B7998F}" presName="rootText" presStyleLbl="node3" presStyleIdx="1" presStyleCnt="3" custLinFactNeighborX="-524" custLinFactNeighborY="-43722">
        <dgm:presLayoutVars>
          <dgm:chPref val="3"/>
        </dgm:presLayoutVars>
      </dgm:prSet>
      <dgm:spPr/>
      <dgm:t>
        <a:bodyPr/>
        <a:lstStyle/>
        <a:p>
          <a:endParaRPr lang="en-US"/>
        </a:p>
      </dgm:t>
    </dgm:pt>
    <dgm:pt modelId="{54A6F91C-EA42-4998-8BB8-9F3C5E326562}" type="pres">
      <dgm:prSet presAssocID="{553AB75B-CAF3-45C2-9E1F-075F46B7998F}" presName="rootConnector" presStyleLbl="node3" presStyleIdx="1" presStyleCnt="3"/>
      <dgm:spPr/>
      <dgm:t>
        <a:bodyPr/>
        <a:lstStyle/>
        <a:p>
          <a:endParaRPr lang="en-US"/>
        </a:p>
      </dgm:t>
    </dgm:pt>
    <dgm:pt modelId="{8B1760E0-123C-4501-981A-36555444994F}" type="pres">
      <dgm:prSet presAssocID="{553AB75B-CAF3-45C2-9E1F-075F46B7998F}" presName="hierChild4" presStyleCnt="0"/>
      <dgm:spPr/>
    </dgm:pt>
    <dgm:pt modelId="{1B180F15-E228-4AF5-AD83-10474611A768}" type="pres">
      <dgm:prSet presAssocID="{553AB75B-CAF3-45C2-9E1F-075F46B7998F}" presName="hierChild5" presStyleCnt="0"/>
      <dgm:spPr/>
    </dgm:pt>
    <dgm:pt modelId="{F63FFE24-05EA-4D98-9A5A-59266629DD48}" type="pres">
      <dgm:prSet presAssocID="{F13B5D0D-88E3-4690-BFEB-957A7F9CCAB6}" presName="Name64" presStyleLbl="parChTrans1D3" presStyleIdx="2" presStyleCnt="3"/>
      <dgm:spPr/>
      <dgm:t>
        <a:bodyPr/>
        <a:lstStyle/>
        <a:p>
          <a:endParaRPr lang="en-US"/>
        </a:p>
      </dgm:t>
    </dgm:pt>
    <dgm:pt modelId="{C63D9772-26F1-4F6F-9C3D-7C1588BA2BD4}" type="pres">
      <dgm:prSet presAssocID="{8A4FC891-3B99-4402-88E1-0C3100F0747A}" presName="hierRoot2" presStyleCnt="0">
        <dgm:presLayoutVars>
          <dgm:hierBranch val="init"/>
        </dgm:presLayoutVars>
      </dgm:prSet>
      <dgm:spPr/>
    </dgm:pt>
    <dgm:pt modelId="{50F7CE25-B49E-48F2-BCC3-0A8FBE81A141}" type="pres">
      <dgm:prSet presAssocID="{8A4FC891-3B99-4402-88E1-0C3100F0747A}" presName="rootComposite" presStyleCnt="0"/>
      <dgm:spPr/>
    </dgm:pt>
    <dgm:pt modelId="{C59A06D0-F091-400A-8E99-430DA8786530}" type="pres">
      <dgm:prSet presAssocID="{8A4FC891-3B99-4402-88E1-0C3100F0747A}" presName="rootText" presStyleLbl="node3" presStyleIdx="2" presStyleCnt="3" custScaleX="88248" custLinFactNeighborX="-404" custLinFactNeighborY="82842">
        <dgm:presLayoutVars>
          <dgm:chPref val="3"/>
        </dgm:presLayoutVars>
      </dgm:prSet>
      <dgm:spPr/>
      <dgm:t>
        <a:bodyPr/>
        <a:lstStyle/>
        <a:p>
          <a:endParaRPr lang="en-US"/>
        </a:p>
      </dgm:t>
    </dgm:pt>
    <dgm:pt modelId="{DA937BEB-6209-4A43-A866-4F30A10712AE}" type="pres">
      <dgm:prSet presAssocID="{8A4FC891-3B99-4402-88E1-0C3100F0747A}" presName="rootConnector" presStyleLbl="node3" presStyleIdx="2" presStyleCnt="3"/>
      <dgm:spPr/>
      <dgm:t>
        <a:bodyPr/>
        <a:lstStyle/>
        <a:p>
          <a:endParaRPr lang="en-US"/>
        </a:p>
      </dgm:t>
    </dgm:pt>
    <dgm:pt modelId="{BE1BA790-8C6D-4B1D-B89B-848EBEAE27DB}" type="pres">
      <dgm:prSet presAssocID="{8A4FC891-3B99-4402-88E1-0C3100F0747A}" presName="hierChild4" presStyleCnt="0"/>
      <dgm:spPr/>
    </dgm:pt>
    <dgm:pt modelId="{E6E64A60-06ED-44B0-882A-48D675A06052}" type="pres">
      <dgm:prSet presAssocID="{8A4FC891-3B99-4402-88E1-0C3100F0747A}" presName="hierChild5" presStyleCnt="0"/>
      <dgm:spPr/>
    </dgm:pt>
    <dgm:pt modelId="{B2B60366-06CB-4FF9-9625-DE0A339F001D}" type="pres">
      <dgm:prSet presAssocID="{138D40F9-0817-4FAF-8F1A-103DE9721116}" presName="hierChild5" presStyleCnt="0"/>
      <dgm:spPr/>
    </dgm:pt>
    <dgm:pt modelId="{C640FE6A-A861-447C-A2FD-C410257938A2}" type="pres">
      <dgm:prSet presAssocID="{395CCBC4-C744-481B-96B4-D79DE288A9EC}" presName="Name64" presStyleLbl="parChTrans1D2" presStyleIdx="1" presStyleCnt="2"/>
      <dgm:spPr/>
      <dgm:t>
        <a:bodyPr/>
        <a:lstStyle/>
        <a:p>
          <a:endParaRPr lang="en-US"/>
        </a:p>
      </dgm:t>
    </dgm:pt>
    <dgm:pt modelId="{80DBA369-D7AE-4B78-9370-995B9344BEEF}" type="pres">
      <dgm:prSet presAssocID="{5FD124CC-073F-47DB-97FD-02B2CC426CD0}" presName="hierRoot2" presStyleCnt="0">
        <dgm:presLayoutVars>
          <dgm:hierBranch val="init"/>
        </dgm:presLayoutVars>
      </dgm:prSet>
      <dgm:spPr/>
    </dgm:pt>
    <dgm:pt modelId="{370738C7-7675-47B7-B6A0-0AEB775B3D8E}" type="pres">
      <dgm:prSet presAssocID="{5FD124CC-073F-47DB-97FD-02B2CC426CD0}" presName="rootComposite" presStyleCnt="0"/>
      <dgm:spPr/>
    </dgm:pt>
    <dgm:pt modelId="{E2736225-46F0-4AD8-B4B7-7DF31E3DA2E7}" type="pres">
      <dgm:prSet presAssocID="{5FD124CC-073F-47DB-97FD-02B2CC426CD0}" presName="rootText" presStyleLbl="node2" presStyleIdx="1" presStyleCnt="2" custLinFactNeighborX="754" custLinFactNeighborY="-7907">
        <dgm:presLayoutVars>
          <dgm:chPref val="3"/>
        </dgm:presLayoutVars>
      </dgm:prSet>
      <dgm:spPr/>
      <dgm:t>
        <a:bodyPr/>
        <a:lstStyle/>
        <a:p>
          <a:endParaRPr lang="en-US"/>
        </a:p>
      </dgm:t>
    </dgm:pt>
    <dgm:pt modelId="{ECC72EFE-4550-4478-8F51-60A620566002}" type="pres">
      <dgm:prSet presAssocID="{5FD124CC-073F-47DB-97FD-02B2CC426CD0}" presName="rootConnector" presStyleLbl="node2" presStyleIdx="1" presStyleCnt="2"/>
      <dgm:spPr/>
      <dgm:t>
        <a:bodyPr/>
        <a:lstStyle/>
        <a:p>
          <a:endParaRPr lang="en-US"/>
        </a:p>
      </dgm:t>
    </dgm:pt>
    <dgm:pt modelId="{17558CB1-7E3C-4EC6-80DF-CF9D9FC33AE1}" type="pres">
      <dgm:prSet presAssocID="{5FD124CC-073F-47DB-97FD-02B2CC426CD0}" presName="hierChild4" presStyleCnt="0"/>
      <dgm:spPr/>
    </dgm:pt>
    <dgm:pt modelId="{147F4470-8DE2-49AA-ABCD-9C4278ED1D35}" type="pres">
      <dgm:prSet presAssocID="{5FD124CC-073F-47DB-97FD-02B2CC426CD0}" presName="hierChild5" presStyleCnt="0"/>
      <dgm:spPr/>
    </dgm:pt>
    <dgm:pt modelId="{92D62A72-2F79-46EC-A401-7F9F53045D25}" type="pres">
      <dgm:prSet presAssocID="{2953ABC6-686F-40B7-A513-D10569CF88C3}" presName="hierChild3" presStyleCnt="0"/>
      <dgm:spPr/>
    </dgm:pt>
  </dgm:ptLst>
  <dgm:cxnLst>
    <dgm:cxn modelId="{91184A34-659A-4A4C-A8A6-F996111AE320}" type="presOf" srcId="{2953ABC6-686F-40B7-A513-D10569CF88C3}" destId="{A169690D-F79B-415D-B955-82D8C51AFFAE}" srcOrd="1" destOrd="0" presId="urn:microsoft.com/office/officeart/2009/3/layout/HorizontalOrganizationChart"/>
    <dgm:cxn modelId="{D6901E44-1F4D-4F39-8276-62AD4ED8DC86}" srcId="{AEC0D159-6BA3-4EE8-B5C8-C6FD83A570C1}" destId="{2953ABC6-686F-40B7-A513-D10569CF88C3}" srcOrd="0" destOrd="0" parTransId="{4F99EC5A-7A15-47A7-BC82-0453FD013A98}" sibTransId="{D09B07BD-6919-41C6-93CD-ECBD543F66B4}"/>
    <dgm:cxn modelId="{6ECE02EB-AD23-4FEE-A9AF-F77916009C09}" srcId="{138D40F9-0817-4FAF-8F1A-103DE9721116}" destId="{553AB75B-CAF3-45C2-9E1F-075F46B7998F}" srcOrd="1" destOrd="0" parTransId="{A17B6337-60CD-499B-9862-168BF1161326}" sibTransId="{504B939D-8446-4B34-A329-B4D4ED3CDE78}"/>
    <dgm:cxn modelId="{45375B60-16C6-48DF-A148-816E2B37513E}" type="presOf" srcId="{138D40F9-0817-4FAF-8F1A-103DE9721116}" destId="{41079B12-160B-4C70-AA31-FB3714D6BB5B}" srcOrd="1" destOrd="0" presId="urn:microsoft.com/office/officeart/2009/3/layout/HorizontalOrganizationChart"/>
    <dgm:cxn modelId="{A9D98181-7287-4F2E-B8D2-DF9BA9263CF6}" srcId="{138D40F9-0817-4FAF-8F1A-103DE9721116}" destId="{8A4FC891-3B99-4402-88E1-0C3100F0747A}" srcOrd="2" destOrd="0" parTransId="{F13B5D0D-88E3-4690-BFEB-957A7F9CCAB6}" sibTransId="{1184BA8F-2926-4E41-BD2E-749F24869F1E}"/>
    <dgm:cxn modelId="{4D163AE9-540C-427A-A8A4-FE89390D60CB}" type="presOf" srcId="{8A4FC891-3B99-4402-88E1-0C3100F0747A}" destId="{C59A06D0-F091-400A-8E99-430DA8786530}" srcOrd="0" destOrd="0" presId="urn:microsoft.com/office/officeart/2009/3/layout/HorizontalOrganizationChart"/>
    <dgm:cxn modelId="{3F718907-A9B4-4773-AB2D-3821BD77E984}" type="presOf" srcId="{8A4FC891-3B99-4402-88E1-0C3100F0747A}" destId="{DA937BEB-6209-4A43-A866-4F30A10712AE}" srcOrd="1" destOrd="0" presId="urn:microsoft.com/office/officeart/2009/3/layout/HorizontalOrganizationChart"/>
    <dgm:cxn modelId="{0D06336F-ED42-47D5-A769-4206D4445B7D}" type="presOf" srcId="{F13B5D0D-88E3-4690-BFEB-957A7F9CCAB6}" destId="{F63FFE24-05EA-4D98-9A5A-59266629DD48}" srcOrd="0" destOrd="0" presId="urn:microsoft.com/office/officeart/2009/3/layout/HorizontalOrganizationChart"/>
    <dgm:cxn modelId="{FE792298-CA2C-4282-AED5-2370F2427D92}" type="presOf" srcId="{2953ABC6-686F-40B7-A513-D10569CF88C3}" destId="{4F5CD7A9-A068-4A9C-9000-F25DD52AFC10}" srcOrd="0" destOrd="0" presId="urn:microsoft.com/office/officeart/2009/3/layout/HorizontalOrganizationChart"/>
    <dgm:cxn modelId="{F1669739-8C10-46E7-8AE8-56CA53635D8D}" srcId="{2953ABC6-686F-40B7-A513-D10569CF88C3}" destId="{5FD124CC-073F-47DB-97FD-02B2CC426CD0}" srcOrd="1" destOrd="0" parTransId="{395CCBC4-C744-481B-96B4-D79DE288A9EC}" sibTransId="{8C25DC08-0AE6-4CB4-88EE-AB2C0C6449C1}"/>
    <dgm:cxn modelId="{A114BA20-C106-46EA-A8E6-9D4F3FA5DEAC}" type="presOf" srcId="{553AB75B-CAF3-45C2-9E1F-075F46B7998F}" destId="{54A6F91C-EA42-4998-8BB8-9F3C5E326562}" srcOrd="1" destOrd="0" presId="urn:microsoft.com/office/officeart/2009/3/layout/HorizontalOrganizationChart"/>
    <dgm:cxn modelId="{2CE492B1-C239-4D40-AC24-0763282650AB}" srcId="{2953ABC6-686F-40B7-A513-D10569CF88C3}" destId="{138D40F9-0817-4FAF-8F1A-103DE9721116}" srcOrd="0" destOrd="0" parTransId="{99FAF9A8-399D-4297-B13A-FA15A17B2D5D}" sibTransId="{0F9EBEEA-E1F1-4381-AC2B-7EDD9830D522}"/>
    <dgm:cxn modelId="{1A5AF6B9-BAA7-4E46-AAB7-A365F454E4B1}" type="presOf" srcId="{138D40F9-0817-4FAF-8F1A-103DE9721116}" destId="{6CA8E5BF-9640-4478-BF9C-225ED6944801}" srcOrd="0" destOrd="0" presId="urn:microsoft.com/office/officeart/2009/3/layout/HorizontalOrganizationChart"/>
    <dgm:cxn modelId="{F0D5DB03-BC97-4CE7-A262-B5C15126607B}" type="presOf" srcId="{5FD124CC-073F-47DB-97FD-02B2CC426CD0}" destId="{ECC72EFE-4550-4478-8F51-60A620566002}" srcOrd="1" destOrd="0" presId="urn:microsoft.com/office/officeart/2009/3/layout/HorizontalOrganizationChart"/>
    <dgm:cxn modelId="{4254D1C0-41F1-4E76-BF11-DCAA6CCB2C97}" type="presOf" srcId="{553AB75B-CAF3-45C2-9E1F-075F46B7998F}" destId="{B3A605CD-3110-400C-9C22-C46B76CB7ADC}" srcOrd="0" destOrd="0" presId="urn:microsoft.com/office/officeart/2009/3/layout/HorizontalOrganizationChart"/>
    <dgm:cxn modelId="{CE8AC060-7614-4EA7-9876-0C80305A6BD2}" type="presOf" srcId="{5FD124CC-073F-47DB-97FD-02B2CC426CD0}" destId="{E2736225-46F0-4AD8-B4B7-7DF31E3DA2E7}" srcOrd="0" destOrd="0" presId="urn:microsoft.com/office/officeart/2009/3/layout/HorizontalOrganizationChart"/>
    <dgm:cxn modelId="{7C534BB4-ECC8-490E-9F0A-B9CA09319674}" type="presOf" srcId="{99FAF9A8-399D-4297-B13A-FA15A17B2D5D}" destId="{3ACC2157-C75D-4B2B-BE90-F6B8FE5ED0B2}" srcOrd="0" destOrd="0" presId="urn:microsoft.com/office/officeart/2009/3/layout/HorizontalOrganizationChart"/>
    <dgm:cxn modelId="{5CC1CDEB-FDFD-4269-907D-07C89079B98C}" type="presOf" srcId="{7DD16E23-C785-45D2-879B-9026289FBCB3}" destId="{877CB97D-2113-43DD-A569-4279E354712A}" srcOrd="0" destOrd="0" presId="urn:microsoft.com/office/officeart/2009/3/layout/HorizontalOrganizationChart"/>
    <dgm:cxn modelId="{CF7ECCCA-134E-4760-BB8A-C5B8D82ED612}" type="presOf" srcId="{B22B7010-2523-4EB8-B2DC-2A792448D95C}" destId="{6E282E83-85B4-47FD-B7AA-EE02E1AA1241}" srcOrd="0" destOrd="0" presId="urn:microsoft.com/office/officeart/2009/3/layout/HorizontalOrganizationChart"/>
    <dgm:cxn modelId="{715CE8DF-BDE9-4F23-AAAC-20A8787B08D8}" type="presOf" srcId="{395CCBC4-C744-481B-96B4-D79DE288A9EC}" destId="{C640FE6A-A861-447C-A2FD-C410257938A2}" srcOrd="0" destOrd="0" presId="urn:microsoft.com/office/officeart/2009/3/layout/HorizontalOrganizationChart"/>
    <dgm:cxn modelId="{5D2E69EE-5F7E-46A6-8D32-EAF6F54E5E69}" type="presOf" srcId="{AEC0D159-6BA3-4EE8-B5C8-C6FD83A570C1}" destId="{9DC9EC16-F869-4936-A60E-AD1347F2B24B}" srcOrd="0" destOrd="0" presId="urn:microsoft.com/office/officeart/2009/3/layout/HorizontalOrganizationChart"/>
    <dgm:cxn modelId="{56F359F5-B87F-4C54-BC08-60B7599CC6A9}" type="presOf" srcId="{A17B6337-60CD-499B-9862-168BF1161326}" destId="{75BDFD12-2964-43F9-B9D2-029023A0060F}" srcOrd="0" destOrd="0" presId="urn:microsoft.com/office/officeart/2009/3/layout/HorizontalOrganizationChart"/>
    <dgm:cxn modelId="{87E6C90C-E928-4FB7-A5C2-ACA512D5FD7B}" type="presOf" srcId="{B22B7010-2523-4EB8-B2DC-2A792448D95C}" destId="{B3D4CC59-3D30-43E1-9995-F8251586DC94}" srcOrd="1" destOrd="0" presId="urn:microsoft.com/office/officeart/2009/3/layout/HorizontalOrganizationChart"/>
    <dgm:cxn modelId="{6CD7FA55-2DC1-4C82-9B92-EC4D89C833FE}" srcId="{138D40F9-0817-4FAF-8F1A-103DE9721116}" destId="{B22B7010-2523-4EB8-B2DC-2A792448D95C}" srcOrd="0" destOrd="0" parTransId="{7DD16E23-C785-45D2-879B-9026289FBCB3}" sibTransId="{58B9DD2C-A43D-487B-A107-3F9245FBC5BC}"/>
    <dgm:cxn modelId="{682856FC-22E2-4B9D-9C9D-6FB03E9292F0}" type="presParOf" srcId="{9DC9EC16-F869-4936-A60E-AD1347F2B24B}" destId="{99E650D4-8A90-4E62-AE95-3F608B927FD1}" srcOrd="0" destOrd="0" presId="urn:microsoft.com/office/officeart/2009/3/layout/HorizontalOrganizationChart"/>
    <dgm:cxn modelId="{151BF4D2-9CDE-4BB3-A31B-ADA28544B747}" type="presParOf" srcId="{99E650D4-8A90-4E62-AE95-3F608B927FD1}" destId="{81758A39-6292-4976-A8CA-7BBFD2730577}" srcOrd="0" destOrd="0" presId="urn:microsoft.com/office/officeart/2009/3/layout/HorizontalOrganizationChart"/>
    <dgm:cxn modelId="{409296BE-E5BF-4A1F-8FFC-6E526A1950AB}" type="presParOf" srcId="{81758A39-6292-4976-A8CA-7BBFD2730577}" destId="{4F5CD7A9-A068-4A9C-9000-F25DD52AFC10}" srcOrd="0" destOrd="0" presId="urn:microsoft.com/office/officeart/2009/3/layout/HorizontalOrganizationChart"/>
    <dgm:cxn modelId="{09105E0F-4658-45E7-B2BA-1633A79A8D89}" type="presParOf" srcId="{81758A39-6292-4976-A8CA-7BBFD2730577}" destId="{A169690D-F79B-415D-B955-82D8C51AFFAE}" srcOrd="1" destOrd="0" presId="urn:microsoft.com/office/officeart/2009/3/layout/HorizontalOrganizationChart"/>
    <dgm:cxn modelId="{9D58869D-60BB-4B58-AC41-91DC2C9E5E8F}" type="presParOf" srcId="{99E650D4-8A90-4E62-AE95-3F608B927FD1}" destId="{E66A4C84-50F9-4F41-B475-D826DA227D84}" srcOrd="1" destOrd="0" presId="urn:microsoft.com/office/officeart/2009/3/layout/HorizontalOrganizationChart"/>
    <dgm:cxn modelId="{95350470-4B96-48D0-AF08-51E3D1A9E0EA}" type="presParOf" srcId="{E66A4C84-50F9-4F41-B475-D826DA227D84}" destId="{3ACC2157-C75D-4B2B-BE90-F6B8FE5ED0B2}" srcOrd="0" destOrd="0" presId="urn:microsoft.com/office/officeart/2009/3/layout/HorizontalOrganizationChart"/>
    <dgm:cxn modelId="{1DDDA41D-5805-4902-9351-E2962EC25EDC}" type="presParOf" srcId="{E66A4C84-50F9-4F41-B475-D826DA227D84}" destId="{16F5CD7D-599F-4F25-B720-91398441A3FC}" srcOrd="1" destOrd="0" presId="urn:microsoft.com/office/officeart/2009/3/layout/HorizontalOrganizationChart"/>
    <dgm:cxn modelId="{F6E2ECFC-3FBC-400A-8AAD-CDC776A37758}" type="presParOf" srcId="{16F5CD7D-599F-4F25-B720-91398441A3FC}" destId="{3B3F571B-1E07-4F55-99BF-74735F1495D1}" srcOrd="0" destOrd="0" presId="urn:microsoft.com/office/officeart/2009/3/layout/HorizontalOrganizationChart"/>
    <dgm:cxn modelId="{70857D7F-BECB-4C3F-AF23-732B698C142A}" type="presParOf" srcId="{3B3F571B-1E07-4F55-99BF-74735F1495D1}" destId="{6CA8E5BF-9640-4478-BF9C-225ED6944801}" srcOrd="0" destOrd="0" presId="urn:microsoft.com/office/officeart/2009/3/layout/HorizontalOrganizationChart"/>
    <dgm:cxn modelId="{CFAA7EE7-057C-4700-8020-C1EEC37A4BF4}" type="presParOf" srcId="{3B3F571B-1E07-4F55-99BF-74735F1495D1}" destId="{41079B12-160B-4C70-AA31-FB3714D6BB5B}" srcOrd="1" destOrd="0" presId="urn:microsoft.com/office/officeart/2009/3/layout/HorizontalOrganizationChart"/>
    <dgm:cxn modelId="{3FDB7CB0-C976-4D73-93EF-83909C473753}" type="presParOf" srcId="{16F5CD7D-599F-4F25-B720-91398441A3FC}" destId="{486FA957-6394-45C9-92C5-91FFCD44A253}" srcOrd="1" destOrd="0" presId="urn:microsoft.com/office/officeart/2009/3/layout/HorizontalOrganizationChart"/>
    <dgm:cxn modelId="{99FEFD17-F398-4203-9043-EF061CEB5434}" type="presParOf" srcId="{486FA957-6394-45C9-92C5-91FFCD44A253}" destId="{877CB97D-2113-43DD-A569-4279E354712A}" srcOrd="0" destOrd="0" presId="urn:microsoft.com/office/officeart/2009/3/layout/HorizontalOrganizationChart"/>
    <dgm:cxn modelId="{463548CC-3E14-4BB2-9101-E229A21B1F52}" type="presParOf" srcId="{486FA957-6394-45C9-92C5-91FFCD44A253}" destId="{8C38C52A-4C31-4DFE-B9AA-0DE1BFD89FCC}" srcOrd="1" destOrd="0" presId="urn:microsoft.com/office/officeart/2009/3/layout/HorizontalOrganizationChart"/>
    <dgm:cxn modelId="{218E63CA-B7F0-4C2F-9D04-88A3D2700FEB}" type="presParOf" srcId="{8C38C52A-4C31-4DFE-B9AA-0DE1BFD89FCC}" destId="{CD52E970-C37E-4EE8-9FEA-F4F7E141CD73}" srcOrd="0" destOrd="0" presId="urn:microsoft.com/office/officeart/2009/3/layout/HorizontalOrganizationChart"/>
    <dgm:cxn modelId="{48E89493-76D2-4281-91FE-57DA825807BA}" type="presParOf" srcId="{CD52E970-C37E-4EE8-9FEA-F4F7E141CD73}" destId="{6E282E83-85B4-47FD-B7AA-EE02E1AA1241}" srcOrd="0" destOrd="0" presId="urn:microsoft.com/office/officeart/2009/3/layout/HorizontalOrganizationChart"/>
    <dgm:cxn modelId="{9FF09241-46A5-468E-BFF6-949CD5CF530F}" type="presParOf" srcId="{CD52E970-C37E-4EE8-9FEA-F4F7E141CD73}" destId="{B3D4CC59-3D30-43E1-9995-F8251586DC94}" srcOrd="1" destOrd="0" presId="urn:microsoft.com/office/officeart/2009/3/layout/HorizontalOrganizationChart"/>
    <dgm:cxn modelId="{EA3C3B9B-A5AE-488B-956F-672DE3668677}" type="presParOf" srcId="{8C38C52A-4C31-4DFE-B9AA-0DE1BFD89FCC}" destId="{948C41FE-E99C-4D35-B44C-E7DE82BE4241}" srcOrd="1" destOrd="0" presId="urn:microsoft.com/office/officeart/2009/3/layout/HorizontalOrganizationChart"/>
    <dgm:cxn modelId="{0646BD09-543D-4C89-B325-5B0CBEAC899F}" type="presParOf" srcId="{8C38C52A-4C31-4DFE-B9AA-0DE1BFD89FCC}" destId="{E65E329D-638E-48EF-9D2A-1E6C9372E5CB}" srcOrd="2" destOrd="0" presId="urn:microsoft.com/office/officeart/2009/3/layout/HorizontalOrganizationChart"/>
    <dgm:cxn modelId="{B037ED06-CC08-42B8-9E73-4678DC09F883}" type="presParOf" srcId="{486FA957-6394-45C9-92C5-91FFCD44A253}" destId="{75BDFD12-2964-43F9-B9D2-029023A0060F}" srcOrd="2" destOrd="0" presId="urn:microsoft.com/office/officeart/2009/3/layout/HorizontalOrganizationChart"/>
    <dgm:cxn modelId="{6EF8480E-E3DE-4F79-A083-6B9641EF4A4C}" type="presParOf" srcId="{486FA957-6394-45C9-92C5-91FFCD44A253}" destId="{438361DE-700F-4F8C-A8A8-49F73FFC7D3F}" srcOrd="3" destOrd="0" presId="urn:microsoft.com/office/officeart/2009/3/layout/HorizontalOrganizationChart"/>
    <dgm:cxn modelId="{57C87B76-933D-4A98-A9A3-2AC9E44B8F18}" type="presParOf" srcId="{438361DE-700F-4F8C-A8A8-49F73FFC7D3F}" destId="{3E50DFDC-21B9-4E7B-93D7-EBA9F06E989A}" srcOrd="0" destOrd="0" presId="urn:microsoft.com/office/officeart/2009/3/layout/HorizontalOrganizationChart"/>
    <dgm:cxn modelId="{15028E30-0D40-43CF-8903-6277D6CAB3FE}" type="presParOf" srcId="{3E50DFDC-21B9-4E7B-93D7-EBA9F06E989A}" destId="{B3A605CD-3110-400C-9C22-C46B76CB7ADC}" srcOrd="0" destOrd="0" presId="urn:microsoft.com/office/officeart/2009/3/layout/HorizontalOrganizationChart"/>
    <dgm:cxn modelId="{0A882C58-6B5F-4A2C-ABBC-DB8A94C9D9E3}" type="presParOf" srcId="{3E50DFDC-21B9-4E7B-93D7-EBA9F06E989A}" destId="{54A6F91C-EA42-4998-8BB8-9F3C5E326562}" srcOrd="1" destOrd="0" presId="urn:microsoft.com/office/officeart/2009/3/layout/HorizontalOrganizationChart"/>
    <dgm:cxn modelId="{986A73E5-0022-4579-A6A7-E6E944A3FB6F}" type="presParOf" srcId="{438361DE-700F-4F8C-A8A8-49F73FFC7D3F}" destId="{8B1760E0-123C-4501-981A-36555444994F}" srcOrd="1" destOrd="0" presId="urn:microsoft.com/office/officeart/2009/3/layout/HorizontalOrganizationChart"/>
    <dgm:cxn modelId="{6AB3148B-8F9B-4F83-95B9-2C7E70CBF1D3}" type="presParOf" srcId="{438361DE-700F-4F8C-A8A8-49F73FFC7D3F}" destId="{1B180F15-E228-4AF5-AD83-10474611A768}" srcOrd="2" destOrd="0" presId="urn:microsoft.com/office/officeart/2009/3/layout/HorizontalOrganizationChart"/>
    <dgm:cxn modelId="{18E36007-6AB4-4C0D-8789-ACE6AE1A4461}" type="presParOf" srcId="{486FA957-6394-45C9-92C5-91FFCD44A253}" destId="{F63FFE24-05EA-4D98-9A5A-59266629DD48}" srcOrd="4" destOrd="0" presId="urn:microsoft.com/office/officeart/2009/3/layout/HorizontalOrganizationChart"/>
    <dgm:cxn modelId="{DAB90369-5C4E-4CCA-801A-A733F5926B68}" type="presParOf" srcId="{486FA957-6394-45C9-92C5-91FFCD44A253}" destId="{C63D9772-26F1-4F6F-9C3D-7C1588BA2BD4}" srcOrd="5" destOrd="0" presId="urn:microsoft.com/office/officeart/2009/3/layout/HorizontalOrganizationChart"/>
    <dgm:cxn modelId="{ED340CAD-DB4F-4916-BE1A-6F5FA8269C7B}" type="presParOf" srcId="{C63D9772-26F1-4F6F-9C3D-7C1588BA2BD4}" destId="{50F7CE25-B49E-48F2-BCC3-0A8FBE81A141}" srcOrd="0" destOrd="0" presId="urn:microsoft.com/office/officeart/2009/3/layout/HorizontalOrganizationChart"/>
    <dgm:cxn modelId="{8C3CD8F2-5F45-4B0F-8CF1-23ACFE5CAAD5}" type="presParOf" srcId="{50F7CE25-B49E-48F2-BCC3-0A8FBE81A141}" destId="{C59A06D0-F091-400A-8E99-430DA8786530}" srcOrd="0" destOrd="0" presId="urn:microsoft.com/office/officeart/2009/3/layout/HorizontalOrganizationChart"/>
    <dgm:cxn modelId="{2B50D94C-1CFA-4D69-85AB-D8F96CA1CE03}" type="presParOf" srcId="{50F7CE25-B49E-48F2-BCC3-0A8FBE81A141}" destId="{DA937BEB-6209-4A43-A866-4F30A10712AE}" srcOrd="1" destOrd="0" presId="urn:microsoft.com/office/officeart/2009/3/layout/HorizontalOrganizationChart"/>
    <dgm:cxn modelId="{89778EEE-4D79-4131-AFA3-B7CB7C949B73}" type="presParOf" srcId="{C63D9772-26F1-4F6F-9C3D-7C1588BA2BD4}" destId="{BE1BA790-8C6D-4B1D-B89B-848EBEAE27DB}" srcOrd="1" destOrd="0" presId="urn:microsoft.com/office/officeart/2009/3/layout/HorizontalOrganizationChart"/>
    <dgm:cxn modelId="{3137600A-7029-4D39-BC89-92CDBC0BC7A1}" type="presParOf" srcId="{C63D9772-26F1-4F6F-9C3D-7C1588BA2BD4}" destId="{E6E64A60-06ED-44B0-882A-48D675A06052}" srcOrd="2" destOrd="0" presId="urn:microsoft.com/office/officeart/2009/3/layout/HorizontalOrganizationChart"/>
    <dgm:cxn modelId="{CD346835-E82D-434D-BFA1-7D9198EC5DAA}" type="presParOf" srcId="{16F5CD7D-599F-4F25-B720-91398441A3FC}" destId="{B2B60366-06CB-4FF9-9625-DE0A339F001D}" srcOrd="2" destOrd="0" presId="urn:microsoft.com/office/officeart/2009/3/layout/HorizontalOrganizationChart"/>
    <dgm:cxn modelId="{EE6FAFF0-3BD5-4B41-B7C7-F5D7F459B665}" type="presParOf" srcId="{E66A4C84-50F9-4F41-B475-D826DA227D84}" destId="{C640FE6A-A861-447C-A2FD-C410257938A2}" srcOrd="2" destOrd="0" presId="urn:microsoft.com/office/officeart/2009/3/layout/HorizontalOrganizationChart"/>
    <dgm:cxn modelId="{F3E961B6-7E14-4D95-8A19-AB59CF887D5D}" type="presParOf" srcId="{E66A4C84-50F9-4F41-B475-D826DA227D84}" destId="{80DBA369-D7AE-4B78-9370-995B9344BEEF}" srcOrd="3" destOrd="0" presId="urn:microsoft.com/office/officeart/2009/3/layout/HorizontalOrganizationChart"/>
    <dgm:cxn modelId="{0FF67479-EBBB-4F87-A2A5-DB2196769A33}" type="presParOf" srcId="{80DBA369-D7AE-4B78-9370-995B9344BEEF}" destId="{370738C7-7675-47B7-B6A0-0AEB775B3D8E}" srcOrd="0" destOrd="0" presId="urn:microsoft.com/office/officeart/2009/3/layout/HorizontalOrganizationChart"/>
    <dgm:cxn modelId="{9666A2C3-CE00-4264-849F-854DDE3A1AC9}" type="presParOf" srcId="{370738C7-7675-47B7-B6A0-0AEB775B3D8E}" destId="{E2736225-46F0-4AD8-B4B7-7DF31E3DA2E7}" srcOrd="0" destOrd="0" presId="urn:microsoft.com/office/officeart/2009/3/layout/HorizontalOrganizationChart"/>
    <dgm:cxn modelId="{24D298CB-0FCA-48BC-8E79-0F5FB9915E0A}" type="presParOf" srcId="{370738C7-7675-47B7-B6A0-0AEB775B3D8E}" destId="{ECC72EFE-4550-4478-8F51-60A620566002}" srcOrd="1" destOrd="0" presId="urn:microsoft.com/office/officeart/2009/3/layout/HorizontalOrganizationChart"/>
    <dgm:cxn modelId="{C99EC21E-9954-4191-BB3A-FD9FB963D820}" type="presParOf" srcId="{80DBA369-D7AE-4B78-9370-995B9344BEEF}" destId="{17558CB1-7E3C-4EC6-80DF-CF9D9FC33AE1}" srcOrd="1" destOrd="0" presId="urn:microsoft.com/office/officeart/2009/3/layout/HorizontalOrganizationChart"/>
    <dgm:cxn modelId="{1E54962C-DEC0-468A-BD73-EA1B3CF31D96}" type="presParOf" srcId="{80DBA369-D7AE-4B78-9370-995B9344BEEF}" destId="{147F4470-8DE2-49AA-ABCD-9C4278ED1D35}" srcOrd="2" destOrd="0" presId="urn:microsoft.com/office/officeart/2009/3/layout/HorizontalOrganizationChart"/>
    <dgm:cxn modelId="{28AB71E2-639C-4089-8105-27803C8D306A}" type="presParOf" srcId="{99E650D4-8A90-4E62-AE95-3F608B927FD1}" destId="{92D62A72-2F79-46EC-A401-7F9F53045D25}"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978FD1-1239-49F9-8ACB-4C4D13926D72}" type="doc">
      <dgm:prSet loTypeId="urn:microsoft.com/office/officeart/2005/8/layout/process1" loCatId="process" qsTypeId="urn:microsoft.com/office/officeart/2005/8/quickstyle/simple1" qsCatId="simple" csTypeId="urn:microsoft.com/office/officeart/2005/8/colors/colorful3" csCatId="colorful" phldr="1"/>
      <dgm:spPr/>
    </dgm:pt>
    <dgm:pt modelId="{CB6A20BD-3F21-4FA0-874B-C3CF2C2F7E6E}">
      <dgm:prSet phldrT="[Text]"/>
      <dgm:spPr>
        <a:ln w="28575">
          <a:solidFill>
            <a:schemeClr val="tx1"/>
          </a:solidFill>
        </a:ln>
      </dgm:spPr>
      <dgm:t>
        <a:bodyPr/>
        <a:lstStyle/>
        <a:p>
          <a:r>
            <a:rPr lang="en-US" dirty="0" smtClean="0">
              <a:latin typeface="Verdana" panose="020B0604030504040204" pitchFamily="34" charset="0"/>
              <a:ea typeface="Verdana" panose="020B0604030504040204" pitchFamily="34" charset="0"/>
              <a:cs typeface="Verdana" panose="020B0604030504040204" pitchFamily="34" charset="0"/>
            </a:rPr>
            <a:t>Noise Removal</a:t>
          </a:r>
          <a:endParaRPr lang="en-US" dirty="0">
            <a:latin typeface="Verdana" panose="020B0604030504040204" pitchFamily="34" charset="0"/>
            <a:ea typeface="Verdana" panose="020B0604030504040204" pitchFamily="34" charset="0"/>
            <a:cs typeface="Verdana" panose="020B0604030504040204" pitchFamily="34" charset="0"/>
          </a:endParaRPr>
        </a:p>
      </dgm:t>
    </dgm:pt>
    <dgm:pt modelId="{F1FF6F6D-EC40-4C6D-A0E9-2ABB7F3973F3}" type="parTrans" cxnId="{0270F18C-CFCE-425D-8111-050E523CC669}">
      <dgm:prSet/>
      <dgm:spPr/>
      <dgm:t>
        <a:bodyPr/>
        <a:lstStyle/>
        <a:p>
          <a:endParaRPr lang="en-US"/>
        </a:p>
      </dgm:t>
    </dgm:pt>
    <dgm:pt modelId="{1121A027-F745-4961-9D8D-351C48B908B0}" type="sibTrans" cxnId="{0270F18C-CFCE-425D-8111-050E523CC669}">
      <dgm:prSet/>
      <dgm:spPr/>
      <dgm:t>
        <a:bodyPr/>
        <a:lstStyle/>
        <a:p>
          <a:endParaRPr lang="en-US"/>
        </a:p>
      </dgm:t>
    </dgm:pt>
    <dgm:pt modelId="{E26317BB-3E16-46D7-8BE0-472CEB6A357A}">
      <dgm:prSet phldrT="[Text]"/>
      <dgm:spPr>
        <a:ln w="28575">
          <a:solidFill>
            <a:schemeClr val="tx1"/>
          </a:solidFill>
        </a:ln>
      </dgm:spPr>
      <dgm:t>
        <a:bodyPr/>
        <a:lstStyle/>
        <a:p>
          <a:r>
            <a:rPr lang="en-US" dirty="0" smtClean="0">
              <a:latin typeface="Verdana" panose="020B0604030504040204" pitchFamily="34" charset="0"/>
              <a:ea typeface="Verdana" panose="020B0604030504040204" pitchFamily="34" charset="0"/>
              <a:cs typeface="Verdana" panose="020B0604030504040204" pitchFamily="34" charset="0"/>
            </a:rPr>
            <a:t>Intensity Homogeneity</a:t>
          </a:r>
          <a:endParaRPr lang="en-US" dirty="0">
            <a:latin typeface="Verdana" panose="020B0604030504040204" pitchFamily="34" charset="0"/>
            <a:ea typeface="Verdana" panose="020B0604030504040204" pitchFamily="34" charset="0"/>
            <a:cs typeface="Verdana" panose="020B0604030504040204" pitchFamily="34" charset="0"/>
          </a:endParaRPr>
        </a:p>
      </dgm:t>
    </dgm:pt>
    <dgm:pt modelId="{DFE29999-2FE9-424B-8D3C-052F44595410}" type="parTrans" cxnId="{A33C5E6B-C9E9-472D-A4FE-D46CEA50EC4F}">
      <dgm:prSet/>
      <dgm:spPr/>
      <dgm:t>
        <a:bodyPr/>
        <a:lstStyle/>
        <a:p>
          <a:endParaRPr lang="en-US"/>
        </a:p>
      </dgm:t>
    </dgm:pt>
    <dgm:pt modelId="{A38357A1-FA9E-4F88-BB1A-4F1B7BFEF644}" type="sibTrans" cxnId="{A33C5E6B-C9E9-472D-A4FE-D46CEA50EC4F}">
      <dgm:prSet/>
      <dgm:spPr/>
      <dgm:t>
        <a:bodyPr/>
        <a:lstStyle/>
        <a:p>
          <a:endParaRPr lang="en-US"/>
        </a:p>
      </dgm:t>
    </dgm:pt>
    <dgm:pt modelId="{49833BD6-3AF6-433A-A9CE-B2DDF622E0A7}">
      <dgm:prSet phldrT="[Text]"/>
      <dgm:spPr>
        <a:ln w="28575">
          <a:solidFill>
            <a:schemeClr val="tx1"/>
          </a:solidFill>
        </a:ln>
      </dgm:spPr>
      <dgm:t>
        <a:bodyPr/>
        <a:lstStyle/>
        <a:p>
          <a:r>
            <a:rPr lang="en-US" dirty="0" smtClean="0">
              <a:latin typeface="Verdana" panose="020B0604030504040204" pitchFamily="34" charset="0"/>
              <a:ea typeface="Verdana" panose="020B0604030504040204" pitchFamily="34" charset="0"/>
              <a:cs typeface="Verdana" panose="020B0604030504040204" pitchFamily="34" charset="0"/>
            </a:rPr>
            <a:t>Intensity Standardization</a:t>
          </a:r>
          <a:endParaRPr lang="en-US" dirty="0">
            <a:latin typeface="Verdana" panose="020B0604030504040204" pitchFamily="34" charset="0"/>
            <a:ea typeface="Verdana" panose="020B0604030504040204" pitchFamily="34" charset="0"/>
            <a:cs typeface="Verdana" panose="020B0604030504040204" pitchFamily="34" charset="0"/>
          </a:endParaRPr>
        </a:p>
      </dgm:t>
    </dgm:pt>
    <dgm:pt modelId="{3FC45982-C94F-4FC6-BB74-A4EF26D8F159}" type="parTrans" cxnId="{7ECDEC63-4F96-4BA6-8B55-0E6F8C155259}">
      <dgm:prSet/>
      <dgm:spPr/>
      <dgm:t>
        <a:bodyPr/>
        <a:lstStyle/>
        <a:p>
          <a:endParaRPr lang="en-US"/>
        </a:p>
      </dgm:t>
    </dgm:pt>
    <dgm:pt modelId="{1779726F-055B-4E2A-BD73-4ADD59FB4CC9}" type="sibTrans" cxnId="{7ECDEC63-4F96-4BA6-8B55-0E6F8C155259}">
      <dgm:prSet/>
      <dgm:spPr/>
      <dgm:t>
        <a:bodyPr/>
        <a:lstStyle/>
        <a:p>
          <a:endParaRPr lang="en-US"/>
        </a:p>
      </dgm:t>
    </dgm:pt>
    <dgm:pt modelId="{10156704-6ABC-4626-8E41-F60A46219482}" type="pres">
      <dgm:prSet presAssocID="{5D978FD1-1239-49F9-8ACB-4C4D13926D72}" presName="Name0" presStyleCnt="0">
        <dgm:presLayoutVars>
          <dgm:dir/>
          <dgm:resizeHandles val="exact"/>
        </dgm:presLayoutVars>
      </dgm:prSet>
      <dgm:spPr/>
    </dgm:pt>
    <dgm:pt modelId="{B14F7BBE-E90F-46DC-A4E1-162775D73BD0}" type="pres">
      <dgm:prSet presAssocID="{CB6A20BD-3F21-4FA0-874B-C3CF2C2F7E6E}" presName="node" presStyleLbl="node1" presStyleIdx="0" presStyleCnt="3">
        <dgm:presLayoutVars>
          <dgm:bulletEnabled val="1"/>
        </dgm:presLayoutVars>
      </dgm:prSet>
      <dgm:spPr/>
      <dgm:t>
        <a:bodyPr/>
        <a:lstStyle/>
        <a:p>
          <a:endParaRPr lang="en-US"/>
        </a:p>
      </dgm:t>
    </dgm:pt>
    <dgm:pt modelId="{82965F12-A2B4-4150-9738-ECFE192BE6DF}" type="pres">
      <dgm:prSet presAssocID="{1121A027-F745-4961-9D8D-351C48B908B0}" presName="sibTrans" presStyleLbl="sibTrans2D1" presStyleIdx="0" presStyleCnt="2"/>
      <dgm:spPr/>
      <dgm:t>
        <a:bodyPr/>
        <a:lstStyle/>
        <a:p>
          <a:endParaRPr lang="en-US"/>
        </a:p>
      </dgm:t>
    </dgm:pt>
    <dgm:pt modelId="{8D980EBC-D6F9-4060-922B-E3A75CE357D9}" type="pres">
      <dgm:prSet presAssocID="{1121A027-F745-4961-9D8D-351C48B908B0}" presName="connectorText" presStyleLbl="sibTrans2D1" presStyleIdx="0" presStyleCnt="2"/>
      <dgm:spPr/>
      <dgm:t>
        <a:bodyPr/>
        <a:lstStyle/>
        <a:p>
          <a:endParaRPr lang="en-US"/>
        </a:p>
      </dgm:t>
    </dgm:pt>
    <dgm:pt modelId="{C56DBC34-D6EC-416F-97BA-9FA671E1C497}" type="pres">
      <dgm:prSet presAssocID="{E26317BB-3E16-46D7-8BE0-472CEB6A357A}" presName="node" presStyleLbl="node1" presStyleIdx="1" presStyleCnt="3">
        <dgm:presLayoutVars>
          <dgm:bulletEnabled val="1"/>
        </dgm:presLayoutVars>
      </dgm:prSet>
      <dgm:spPr/>
      <dgm:t>
        <a:bodyPr/>
        <a:lstStyle/>
        <a:p>
          <a:endParaRPr lang="en-US"/>
        </a:p>
      </dgm:t>
    </dgm:pt>
    <dgm:pt modelId="{E52DEE8C-2098-487F-91B5-C00DC69E5F39}" type="pres">
      <dgm:prSet presAssocID="{A38357A1-FA9E-4F88-BB1A-4F1B7BFEF644}" presName="sibTrans" presStyleLbl="sibTrans2D1" presStyleIdx="1" presStyleCnt="2"/>
      <dgm:spPr/>
      <dgm:t>
        <a:bodyPr/>
        <a:lstStyle/>
        <a:p>
          <a:endParaRPr lang="en-US"/>
        </a:p>
      </dgm:t>
    </dgm:pt>
    <dgm:pt modelId="{4E3E065F-80EB-4F66-B436-DC2FFA21F432}" type="pres">
      <dgm:prSet presAssocID="{A38357A1-FA9E-4F88-BB1A-4F1B7BFEF644}" presName="connectorText" presStyleLbl="sibTrans2D1" presStyleIdx="1" presStyleCnt="2"/>
      <dgm:spPr/>
      <dgm:t>
        <a:bodyPr/>
        <a:lstStyle/>
        <a:p>
          <a:endParaRPr lang="en-US"/>
        </a:p>
      </dgm:t>
    </dgm:pt>
    <dgm:pt modelId="{DE1DB100-544D-4F5D-A310-6A7265706299}" type="pres">
      <dgm:prSet presAssocID="{49833BD6-3AF6-433A-A9CE-B2DDF622E0A7}" presName="node" presStyleLbl="node1" presStyleIdx="2" presStyleCnt="3">
        <dgm:presLayoutVars>
          <dgm:bulletEnabled val="1"/>
        </dgm:presLayoutVars>
      </dgm:prSet>
      <dgm:spPr/>
      <dgm:t>
        <a:bodyPr/>
        <a:lstStyle/>
        <a:p>
          <a:endParaRPr lang="en-US"/>
        </a:p>
      </dgm:t>
    </dgm:pt>
  </dgm:ptLst>
  <dgm:cxnLst>
    <dgm:cxn modelId="{B748DE1D-5ED4-4CFD-AFBA-278F74802A23}" type="presOf" srcId="{1121A027-F745-4961-9D8D-351C48B908B0}" destId="{8D980EBC-D6F9-4060-922B-E3A75CE357D9}" srcOrd="1" destOrd="0" presId="urn:microsoft.com/office/officeart/2005/8/layout/process1"/>
    <dgm:cxn modelId="{FEC30FA6-AB6C-49D8-8EC5-B49B0ED63D9A}" type="presOf" srcId="{49833BD6-3AF6-433A-A9CE-B2DDF622E0A7}" destId="{DE1DB100-544D-4F5D-A310-6A7265706299}" srcOrd="0" destOrd="0" presId="urn:microsoft.com/office/officeart/2005/8/layout/process1"/>
    <dgm:cxn modelId="{0270F18C-CFCE-425D-8111-050E523CC669}" srcId="{5D978FD1-1239-49F9-8ACB-4C4D13926D72}" destId="{CB6A20BD-3F21-4FA0-874B-C3CF2C2F7E6E}" srcOrd="0" destOrd="0" parTransId="{F1FF6F6D-EC40-4C6D-A0E9-2ABB7F3973F3}" sibTransId="{1121A027-F745-4961-9D8D-351C48B908B0}"/>
    <dgm:cxn modelId="{10F31BF9-253C-4270-A05E-AB7A0B093FE6}" type="presOf" srcId="{E26317BB-3E16-46D7-8BE0-472CEB6A357A}" destId="{C56DBC34-D6EC-416F-97BA-9FA671E1C497}" srcOrd="0" destOrd="0" presId="urn:microsoft.com/office/officeart/2005/8/layout/process1"/>
    <dgm:cxn modelId="{3AFE3323-44A2-48B1-A005-C2F0A855CF78}" type="presOf" srcId="{A38357A1-FA9E-4F88-BB1A-4F1B7BFEF644}" destId="{4E3E065F-80EB-4F66-B436-DC2FFA21F432}" srcOrd="1" destOrd="0" presId="urn:microsoft.com/office/officeart/2005/8/layout/process1"/>
    <dgm:cxn modelId="{A33C5E6B-C9E9-472D-A4FE-D46CEA50EC4F}" srcId="{5D978FD1-1239-49F9-8ACB-4C4D13926D72}" destId="{E26317BB-3E16-46D7-8BE0-472CEB6A357A}" srcOrd="1" destOrd="0" parTransId="{DFE29999-2FE9-424B-8D3C-052F44595410}" sibTransId="{A38357A1-FA9E-4F88-BB1A-4F1B7BFEF644}"/>
    <dgm:cxn modelId="{3F44F58C-F9BF-4094-A83A-2D3B0CE42608}" type="presOf" srcId="{A38357A1-FA9E-4F88-BB1A-4F1B7BFEF644}" destId="{E52DEE8C-2098-487F-91B5-C00DC69E5F39}" srcOrd="0" destOrd="0" presId="urn:microsoft.com/office/officeart/2005/8/layout/process1"/>
    <dgm:cxn modelId="{FF9904D4-C973-42B0-B9F8-FADF37820776}" type="presOf" srcId="{1121A027-F745-4961-9D8D-351C48B908B0}" destId="{82965F12-A2B4-4150-9738-ECFE192BE6DF}" srcOrd="0" destOrd="0" presId="urn:microsoft.com/office/officeart/2005/8/layout/process1"/>
    <dgm:cxn modelId="{1BD4D483-8DF4-422D-9DDC-E4E8DE05C77F}" type="presOf" srcId="{CB6A20BD-3F21-4FA0-874B-C3CF2C2F7E6E}" destId="{B14F7BBE-E90F-46DC-A4E1-162775D73BD0}" srcOrd="0" destOrd="0" presId="urn:microsoft.com/office/officeart/2005/8/layout/process1"/>
    <dgm:cxn modelId="{6D898E57-EBAC-4B9C-9AAE-18E8268179C1}" type="presOf" srcId="{5D978FD1-1239-49F9-8ACB-4C4D13926D72}" destId="{10156704-6ABC-4626-8E41-F60A46219482}" srcOrd="0" destOrd="0" presId="urn:microsoft.com/office/officeart/2005/8/layout/process1"/>
    <dgm:cxn modelId="{7ECDEC63-4F96-4BA6-8B55-0E6F8C155259}" srcId="{5D978FD1-1239-49F9-8ACB-4C4D13926D72}" destId="{49833BD6-3AF6-433A-A9CE-B2DDF622E0A7}" srcOrd="2" destOrd="0" parTransId="{3FC45982-C94F-4FC6-BB74-A4EF26D8F159}" sibTransId="{1779726F-055B-4E2A-BD73-4ADD59FB4CC9}"/>
    <dgm:cxn modelId="{29091D69-31B7-4C8C-96D4-FF27B0742DE4}" type="presParOf" srcId="{10156704-6ABC-4626-8E41-F60A46219482}" destId="{B14F7BBE-E90F-46DC-A4E1-162775D73BD0}" srcOrd="0" destOrd="0" presId="urn:microsoft.com/office/officeart/2005/8/layout/process1"/>
    <dgm:cxn modelId="{93DB1819-0F8A-42DA-934D-EC231C8888E7}" type="presParOf" srcId="{10156704-6ABC-4626-8E41-F60A46219482}" destId="{82965F12-A2B4-4150-9738-ECFE192BE6DF}" srcOrd="1" destOrd="0" presId="urn:microsoft.com/office/officeart/2005/8/layout/process1"/>
    <dgm:cxn modelId="{5F3B76F1-06EF-440A-9598-6475B6199C57}" type="presParOf" srcId="{82965F12-A2B4-4150-9738-ECFE192BE6DF}" destId="{8D980EBC-D6F9-4060-922B-E3A75CE357D9}" srcOrd="0" destOrd="0" presId="urn:microsoft.com/office/officeart/2005/8/layout/process1"/>
    <dgm:cxn modelId="{A1C2594E-0D2E-4E4F-AF45-255B41553423}" type="presParOf" srcId="{10156704-6ABC-4626-8E41-F60A46219482}" destId="{C56DBC34-D6EC-416F-97BA-9FA671E1C497}" srcOrd="2" destOrd="0" presId="urn:microsoft.com/office/officeart/2005/8/layout/process1"/>
    <dgm:cxn modelId="{C1C6626F-F4C7-49CB-A225-76BE980B9895}" type="presParOf" srcId="{10156704-6ABC-4626-8E41-F60A46219482}" destId="{E52DEE8C-2098-487F-91B5-C00DC69E5F39}" srcOrd="3" destOrd="0" presId="urn:microsoft.com/office/officeart/2005/8/layout/process1"/>
    <dgm:cxn modelId="{2F7DAE78-F854-4FA8-BB24-F1B39E453900}" type="presParOf" srcId="{E52DEE8C-2098-487F-91B5-C00DC69E5F39}" destId="{4E3E065F-80EB-4F66-B436-DC2FFA21F432}" srcOrd="0" destOrd="0" presId="urn:microsoft.com/office/officeart/2005/8/layout/process1"/>
    <dgm:cxn modelId="{8A5218BF-2A35-4B60-8767-2415A32ACF93}" type="presParOf" srcId="{10156704-6ABC-4626-8E41-F60A46219482}" destId="{DE1DB100-544D-4F5D-A310-6A7265706299}"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1E0AF-06F9-4026-89AD-671326A24394}">
      <dsp:nvSpPr>
        <dsp:cNvPr id="0" name=""/>
        <dsp:cNvSpPr/>
      </dsp:nvSpPr>
      <dsp:spPr>
        <a:xfrm>
          <a:off x="709" y="687224"/>
          <a:ext cx="2766588" cy="1659952"/>
        </a:xfrm>
        <a:prstGeom prst="rect">
          <a:avLst/>
        </a:prstGeom>
        <a:solidFill>
          <a:schemeClr val="accent4">
            <a:lumMod val="20000"/>
            <a:lumOff val="80000"/>
          </a:schemeClr>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solidFill>
                <a:sysClr val="windowText" lastClr="000000"/>
              </a:solidFill>
            </a:rPr>
            <a:t>Computer Vision</a:t>
          </a:r>
          <a:endParaRPr lang="en-US" sz="3600" kern="1200" dirty="0">
            <a:solidFill>
              <a:sysClr val="windowText" lastClr="000000"/>
            </a:solidFill>
          </a:endParaRPr>
        </a:p>
      </dsp:txBody>
      <dsp:txXfrm>
        <a:off x="709" y="687224"/>
        <a:ext cx="2766588" cy="1659952"/>
      </dsp:txXfrm>
    </dsp:sp>
    <dsp:sp modelId="{516C29EE-DB80-4765-A6E5-7F8E9C7E3518}">
      <dsp:nvSpPr>
        <dsp:cNvPr id="0" name=""/>
        <dsp:cNvSpPr/>
      </dsp:nvSpPr>
      <dsp:spPr>
        <a:xfrm>
          <a:off x="3043956" y="687224"/>
          <a:ext cx="2766588" cy="1659952"/>
        </a:xfrm>
        <a:prstGeom prst="rect">
          <a:avLst/>
        </a:prstGeom>
        <a:solidFill>
          <a:schemeClr val="accent6">
            <a:lumMod val="40000"/>
            <a:lumOff val="60000"/>
          </a:schemeClr>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solidFill>
                <a:sysClr val="windowText" lastClr="000000"/>
              </a:solidFill>
            </a:rPr>
            <a:t>Image Processing</a:t>
          </a:r>
          <a:endParaRPr lang="en-US" sz="3600" kern="1200" dirty="0">
            <a:solidFill>
              <a:sysClr val="windowText" lastClr="000000"/>
            </a:solidFill>
          </a:endParaRPr>
        </a:p>
      </dsp:txBody>
      <dsp:txXfrm>
        <a:off x="3043956" y="687224"/>
        <a:ext cx="2766588" cy="1659952"/>
      </dsp:txXfrm>
    </dsp:sp>
    <dsp:sp modelId="{D2BBED41-7E97-4E6A-A964-9EB583B7EB9F}">
      <dsp:nvSpPr>
        <dsp:cNvPr id="0" name=""/>
        <dsp:cNvSpPr/>
      </dsp:nvSpPr>
      <dsp:spPr>
        <a:xfrm>
          <a:off x="709" y="2623836"/>
          <a:ext cx="2766588" cy="1659952"/>
        </a:xfrm>
        <a:prstGeom prst="rect">
          <a:avLst/>
        </a:prstGeom>
        <a:solidFill>
          <a:schemeClr val="accent2">
            <a:lumMod val="40000"/>
            <a:lumOff val="60000"/>
          </a:schemeClr>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solidFill>
                <a:sysClr val="windowText" lastClr="000000"/>
              </a:solidFill>
            </a:rPr>
            <a:t>Deep Learning</a:t>
          </a:r>
          <a:endParaRPr lang="en-US" sz="3600" kern="1200" dirty="0">
            <a:solidFill>
              <a:sysClr val="windowText" lastClr="000000"/>
            </a:solidFill>
          </a:endParaRPr>
        </a:p>
      </dsp:txBody>
      <dsp:txXfrm>
        <a:off x="709" y="2623836"/>
        <a:ext cx="2766588" cy="1659952"/>
      </dsp:txXfrm>
    </dsp:sp>
    <dsp:sp modelId="{94539917-C50E-418C-B7C0-90F9DB624D1A}">
      <dsp:nvSpPr>
        <dsp:cNvPr id="0" name=""/>
        <dsp:cNvSpPr/>
      </dsp:nvSpPr>
      <dsp:spPr>
        <a:xfrm>
          <a:off x="3043956" y="2623836"/>
          <a:ext cx="2766588" cy="1659952"/>
        </a:xfrm>
        <a:prstGeom prst="rect">
          <a:avLst/>
        </a:prstGeom>
        <a:solidFill>
          <a:schemeClr val="accent1">
            <a:lumMod val="40000"/>
            <a:lumOff val="60000"/>
          </a:schemeClr>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solidFill>
                <a:sysClr val="windowText" lastClr="000000"/>
              </a:solidFill>
            </a:rPr>
            <a:t>Statistical Analysis</a:t>
          </a:r>
          <a:endParaRPr lang="en-US" sz="3600" kern="1200" dirty="0">
            <a:solidFill>
              <a:sysClr val="windowText" lastClr="000000"/>
            </a:solidFill>
          </a:endParaRPr>
        </a:p>
      </dsp:txBody>
      <dsp:txXfrm>
        <a:off x="3043956" y="2623836"/>
        <a:ext cx="2766588" cy="1659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62882-5DF3-481C-BC71-9DA95A01E32B}">
      <dsp:nvSpPr>
        <dsp:cNvPr id="0" name=""/>
        <dsp:cNvSpPr/>
      </dsp:nvSpPr>
      <dsp:spPr>
        <a:xfrm>
          <a:off x="2457" y="2882"/>
          <a:ext cx="5027908" cy="986894"/>
        </a:xfrm>
        <a:prstGeom prst="roundRect">
          <a:avLst>
            <a:gd name="adj" fmla="val 10000"/>
          </a:avLst>
        </a:prstGeom>
        <a:solidFill>
          <a:schemeClr val="lt1"/>
        </a:solidFill>
        <a:ln w="28575"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solidFill>
                <a:sysClr val="windowText" lastClr="000000"/>
              </a:solidFill>
            </a:rPr>
            <a:t>Geospatial</a:t>
          </a:r>
          <a:endParaRPr lang="en-US" sz="4000" kern="1200" dirty="0">
            <a:solidFill>
              <a:sysClr val="windowText" lastClr="000000"/>
            </a:solidFill>
          </a:endParaRPr>
        </a:p>
      </dsp:txBody>
      <dsp:txXfrm>
        <a:off x="31362" y="31787"/>
        <a:ext cx="4970098" cy="929084"/>
      </dsp:txXfrm>
    </dsp:sp>
    <dsp:sp modelId="{82B28177-79CE-4468-A73C-BC19E5C9F6E7}">
      <dsp:nvSpPr>
        <dsp:cNvPr id="0" name=""/>
        <dsp:cNvSpPr/>
      </dsp:nvSpPr>
      <dsp:spPr>
        <a:xfrm>
          <a:off x="2457" y="1043722"/>
          <a:ext cx="5027908" cy="986894"/>
        </a:xfrm>
        <a:prstGeom prst="roundRect">
          <a:avLst>
            <a:gd name="adj" fmla="val 10000"/>
          </a:avLst>
        </a:prstGeom>
        <a:solidFill>
          <a:schemeClr val="lt1"/>
        </a:solidFill>
        <a:ln w="28575"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solidFill>
                <a:sysClr val="windowText" lastClr="000000"/>
              </a:solidFill>
            </a:rPr>
            <a:t>Healthcare</a:t>
          </a:r>
          <a:endParaRPr lang="en-US" sz="4000" kern="1200" dirty="0">
            <a:solidFill>
              <a:sysClr val="windowText" lastClr="000000"/>
            </a:solidFill>
          </a:endParaRPr>
        </a:p>
      </dsp:txBody>
      <dsp:txXfrm>
        <a:off x="31362" y="1072627"/>
        <a:ext cx="4970098" cy="929084"/>
      </dsp:txXfrm>
    </dsp:sp>
    <dsp:sp modelId="{14595415-059B-4580-BCD4-0284B133DD9B}">
      <dsp:nvSpPr>
        <dsp:cNvPr id="0" name=""/>
        <dsp:cNvSpPr/>
      </dsp:nvSpPr>
      <dsp:spPr>
        <a:xfrm>
          <a:off x="2457" y="2084562"/>
          <a:ext cx="5027908" cy="986894"/>
        </a:xfrm>
        <a:prstGeom prst="roundRect">
          <a:avLst>
            <a:gd name="adj" fmla="val 10000"/>
          </a:avLst>
        </a:prstGeom>
        <a:solidFill>
          <a:schemeClr val="lt1"/>
        </a:solidFill>
        <a:ln w="28575"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solidFill>
                <a:sysClr val="windowText" lastClr="000000"/>
              </a:solidFill>
            </a:rPr>
            <a:t>E-commerce</a:t>
          </a:r>
          <a:endParaRPr lang="en-US" sz="4000" kern="1200" dirty="0">
            <a:solidFill>
              <a:sysClr val="windowText" lastClr="000000"/>
            </a:solidFill>
          </a:endParaRPr>
        </a:p>
      </dsp:txBody>
      <dsp:txXfrm>
        <a:off x="31362" y="2113467"/>
        <a:ext cx="4970098" cy="929084"/>
      </dsp:txXfrm>
    </dsp:sp>
    <dsp:sp modelId="{2CAC9F13-6AFA-4FBE-A5BE-0C87BA27E012}">
      <dsp:nvSpPr>
        <dsp:cNvPr id="0" name=""/>
        <dsp:cNvSpPr/>
      </dsp:nvSpPr>
      <dsp:spPr>
        <a:xfrm>
          <a:off x="2457" y="3125402"/>
          <a:ext cx="5027908" cy="986894"/>
        </a:xfrm>
        <a:prstGeom prst="roundRect">
          <a:avLst>
            <a:gd name="adj" fmla="val 10000"/>
          </a:avLst>
        </a:prstGeom>
        <a:solidFill>
          <a:schemeClr val="lt1"/>
        </a:solidFill>
        <a:ln w="28575"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solidFill>
                <a:sysClr val="windowText" lastClr="000000"/>
              </a:solidFill>
            </a:rPr>
            <a:t>Agriculture</a:t>
          </a:r>
          <a:endParaRPr lang="en-US" sz="4000" kern="1200" dirty="0">
            <a:solidFill>
              <a:sysClr val="windowText" lastClr="000000"/>
            </a:solidFill>
          </a:endParaRPr>
        </a:p>
      </dsp:txBody>
      <dsp:txXfrm>
        <a:off x="31362" y="3154307"/>
        <a:ext cx="4970098" cy="929084"/>
      </dsp:txXfrm>
    </dsp:sp>
    <dsp:sp modelId="{765B6967-675F-47F9-9FE4-EB1F869FF917}">
      <dsp:nvSpPr>
        <dsp:cNvPr id="0" name=""/>
        <dsp:cNvSpPr/>
      </dsp:nvSpPr>
      <dsp:spPr>
        <a:xfrm>
          <a:off x="2457" y="4169005"/>
          <a:ext cx="5027908" cy="986894"/>
        </a:xfrm>
        <a:prstGeom prst="roundRect">
          <a:avLst>
            <a:gd name="adj" fmla="val 10000"/>
          </a:avLst>
        </a:prstGeom>
        <a:solidFill>
          <a:schemeClr val="lt1"/>
        </a:solidFill>
        <a:ln w="28575"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solidFill>
                <a:sysClr val="windowText" lastClr="000000"/>
              </a:solidFill>
            </a:rPr>
            <a:t>Security</a:t>
          </a:r>
          <a:endParaRPr lang="en-US" sz="4000" kern="1200" dirty="0">
            <a:solidFill>
              <a:sysClr val="windowText" lastClr="000000"/>
            </a:solidFill>
          </a:endParaRPr>
        </a:p>
      </dsp:txBody>
      <dsp:txXfrm>
        <a:off x="31362" y="4197910"/>
        <a:ext cx="4970098" cy="9290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0FE6A-A861-447C-A2FD-C410257938A2}">
      <dsp:nvSpPr>
        <dsp:cNvPr id="0" name=""/>
        <dsp:cNvSpPr/>
      </dsp:nvSpPr>
      <dsp:spPr>
        <a:xfrm>
          <a:off x="1474050" y="3010616"/>
          <a:ext cx="447241" cy="490049"/>
        </a:xfrm>
        <a:custGeom>
          <a:avLst/>
          <a:gdLst/>
          <a:ahLst/>
          <a:cxnLst/>
          <a:rect l="0" t="0" r="0" b="0"/>
          <a:pathLst>
            <a:path>
              <a:moveTo>
                <a:pt x="0" y="0"/>
              </a:moveTo>
              <a:lnTo>
                <a:pt x="223385" y="0"/>
              </a:lnTo>
              <a:lnTo>
                <a:pt x="223385" y="490049"/>
              </a:lnTo>
              <a:lnTo>
                <a:pt x="447241" y="490049"/>
              </a:lnTo>
            </a:path>
          </a:pathLst>
        </a:custGeom>
        <a:noFill/>
        <a:ln w="190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F63FFE24-05EA-4D98-9A5A-59266629DD48}">
      <dsp:nvSpPr>
        <dsp:cNvPr id="0" name=""/>
        <dsp:cNvSpPr/>
      </dsp:nvSpPr>
      <dsp:spPr>
        <a:xfrm>
          <a:off x="4145054" y="2293555"/>
          <a:ext cx="436586" cy="1826709"/>
        </a:xfrm>
        <a:custGeom>
          <a:avLst/>
          <a:gdLst/>
          <a:ahLst/>
          <a:cxnLst/>
          <a:rect l="0" t="0" r="0" b="0"/>
          <a:pathLst>
            <a:path>
              <a:moveTo>
                <a:pt x="0" y="0"/>
              </a:moveTo>
              <a:lnTo>
                <a:pt x="212730" y="0"/>
              </a:lnTo>
              <a:lnTo>
                <a:pt x="212730" y="1826709"/>
              </a:lnTo>
              <a:lnTo>
                <a:pt x="436586" y="1826709"/>
              </a:lnTo>
            </a:path>
          </a:pathLst>
        </a:custGeom>
        <a:noFill/>
        <a:ln w="190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75BDFD12-2964-43F9-B9D2-029023A0060F}">
      <dsp:nvSpPr>
        <dsp:cNvPr id="0" name=""/>
        <dsp:cNvSpPr/>
      </dsp:nvSpPr>
      <dsp:spPr>
        <a:xfrm>
          <a:off x="4145054" y="2247835"/>
          <a:ext cx="433899" cy="91440"/>
        </a:xfrm>
        <a:custGeom>
          <a:avLst/>
          <a:gdLst/>
          <a:ahLst/>
          <a:cxnLst/>
          <a:rect l="0" t="0" r="0" b="0"/>
          <a:pathLst>
            <a:path>
              <a:moveTo>
                <a:pt x="0" y="45720"/>
              </a:moveTo>
              <a:lnTo>
                <a:pt x="433899" y="45720"/>
              </a:lnTo>
            </a:path>
          </a:pathLst>
        </a:custGeom>
        <a:noFill/>
        <a:ln w="190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877CB97D-2113-43DD-A569-4279E354712A}">
      <dsp:nvSpPr>
        <dsp:cNvPr id="0" name=""/>
        <dsp:cNvSpPr/>
      </dsp:nvSpPr>
      <dsp:spPr>
        <a:xfrm>
          <a:off x="4145054" y="898030"/>
          <a:ext cx="437503" cy="1395525"/>
        </a:xfrm>
        <a:custGeom>
          <a:avLst/>
          <a:gdLst/>
          <a:ahLst/>
          <a:cxnLst/>
          <a:rect l="0" t="0" r="0" b="0"/>
          <a:pathLst>
            <a:path>
              <a:moveTo>
                <a:pt x="0" y="1395525"/>
              </a:moveTo>
              <a:lnTo>
                <a:pt x="213648" y="1395525"/>
              </a:lnTo>
              <a:lnTo>
                <a:pt x="213648" y="0"/>
              </a:lnTo>
              <a:lnTo>
                <a:pt x="437503" y="0"/>
              </a:lnTo>
            </a:path>
          </a:pathLst>
        </a:custGeom>
        <a:noFill/>
        <a:ln w="190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3ACC2157-C75D-4B2B-BE90-F6B8FE5ED0B2}">
      <dsp:nvSpPr>
        <dsp:cNvPr id="0" name=""/>
        <dsp:cNvSpPr/>
      </dsp:nvSpPr>
      <dsp:spPr>
        <a:xfrm>
          <a:off x="1474050" y="2293555"/>
          <a:ext cx="432444" cy="717060"/>
        </a:xfrm>
        <a:custGeom>
          <a:avLst/>
          <a:gdLst/>
          <a:ahLst/>
          <a:cxnLst/>
          <a:rect l="0" t="0" r="0" b="0"/>
          <a:pathLst>
            <a:path>
              <a:moveTo>
                <a:pt x="0" y="717060"/>
              </a:moveTo>
              <a:lnTo>
                <a:pt x="208588" y="717060"/>
              </a:lnTo>
              <a:lnTo>
                <a:pt x="208588" y="0"/>
              </a:lnTo>
              <a:lnTo>
                <a:pt x="432444" y="0"/>
              </a:lnTo>
            </a:path>
          </a:pathLst>
        </a:custGeom>
        <a:noFill/>
        <a:ln w="190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4F5CD7A9-A068-4A9C-9000-F25DD52AFC10}">
      <dsp:nvSpPr>
        <dsp:cNvPr id="0" name=""/>
        <dsp:cNvSpPr/>
      </dsp:nvSpPr>
      <dsp:spPr>
        <a:xfrm>
          <a:off x="18002" y="2669236"/>
          <a:ext cx="1456048" cy="682760"/>
        </a:xfrm>
        <a:prstGeom prst="rect">
          <a:avLst/>
        </a:prstGeom>
        <a:solidFill>
          <a:schemeClr val="accent1">
            <a:lumMod val="40000"/>
            <a:lumOff val="60000"/>
          </a:schemeClr>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anose="020B0604030504040204" pitchFamily="34" charset="0"/>
              <a:ea typeface="Verdana" panose="020B0604030504040204" pitchFamily="34" charset="0"/>
              <a:cs typeface="Verdana" panose="020B0604030504040204" pitchFamily="34" charset="0"/>
            </a:rPr>
            <a:t>Types</a:t>
          </a:r>
          <a:endParaRPr lang="en-US" sz="2400" kern="1200" dirty="0">
            <a:latin typeface="Verdana" panose="020B0604030504040204" pitchFamily="34" charset="0"/>
            <a:ea typeface="Verdana" panose="020B0604030504040204" pitchFamily="34" charset="0"/>
            <a:cs typeface="Verdana" panose="020B0604030504040204" pitchFamily="34" charset="0"/>
          </a:endParaRPr>
        </a:p>
      </dsp:txBody>
      <dsp:txXfrm>
        <a:off x="18002" y="2669236"/>
        <a:ext cx="1456048" cy="682760"/>
      </dsp:txXfrm>
    </dsp:sp>
    <dsp:sp modelId="{6CA8E5BF-9640-4478-BF9C-225ED6944801}">
      <dsp:nvSpPr>
        <dsp:cNvPr id="0" name=""/>
        <dsp:cNvSpPr/>
      </dsp:nvSpPr>
      <dsp:spPr>
        <a:xfrm>
          <a:off x="1906495" y="1952175"/>
          <a:ext cx="2238558" cy="682760"/>
        </a:xfrm>
        <a:prstGeom prst="rect">
          <a:avLst/>
        </a:prstGeom>
        <a:solidFill>
          <a:schemeClr val="accent6">
            <a:lumMod val="20000"/>
            <a:lumOff val="80000"/>
          </a:schemeClr>
        </a:solidFill>
        <a:ln w="19050" cap="flat" cmpd="sng" algn="ctr">
          <a:solidFill>
            <a:srgbClr val="00B05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anose="020B0604030504040204" pitchFamily="34" charset="0"/>
              <a:ea typeface="Verdana" panose="020B0604030504040204" pitchFamily="34" charset="0"/>
              <a:cs typeface="Verdana" panose="020B0604030504040204" pitchFamily="34" charset="0"/>
            </a:rPr>
            <a:t>Primary</a:t>
          </a:r>
          <a:endParaRPr lang="en-US" sz="2400" kern="1200" dirty="0">
            <a:latin typeface="Verdana" panose="020B0604030504040204" pitchFamily="34" charset="0"/>
            <a:ea typeface="Verdana" panose="020B0604030504040204" pitchFamily="34" charset="0"/>
            <a:cs typeface="Verdana" panose="020B0604030504040204" pitchFamily="34" charset="0"/>
          </a:endParaRPr>
        </a:p>
      </dsp:txBody>
      <dsp:txXfrm>
        <a:off x="1906495" y="1952175"/>
        <a:ext cx="2238558" cy="682760"/>
      </dsp:txXfrm>
    </dsp:sp>
    <dsp:sp modelId="{6E282E83-85B4-47FD-B7AA-EE02E1AA1241}">
      <dsp:nvSpPr>
        <dsp:cNvPr id="0" name=""/>
        <dsp:cNvSpPr/>
      </dsp:nvSpPr>
      <dsp:spPr>
        <a:xfrm>
          <a:off x="4582558" y="556649"/>
          <a:ext cx="2238558" cy="682760"/>
        </a:xfrm>
        <a:prstGeom prst="rect">
          <a:avLst/>
        </a:prstGeom>
        <a:solidFill>
          <a:schemeClr val="accent2">
            <a:lumMod val="40000"/>
            <a:lumOff val="6000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anose="020B0604030504040204" pitchFamily="34" charset="0"/>
              <a:ea typeface="Verdana" panose="020B0604030504040204" pitchFamily="34" charset="0"/>
              <a:cs typeface="Verdana" panose="020B0604030504040204" pitchFamily="34" charset="0"/>
            </a:rPr>
            <a:t>Meningioma</a:t>
          </a:r>
          <a:endParaRPr lang="en-US" sz="2400" kern="1200" dirty="0">
            <a:latin typeface="Verdana" panose="020B0604030504040204" pitchFamily="34" charset="0"/>
            <a:ea typeface="Verdana" panose="020B0604030504040204" pitchFamily="34" charset="0"/>
            <a:cs typeface="Verdana" panose="020B0604030504040204" pitchFamily="34" charset="0"/>
          </a:endParaRPr>
        </a:p>
      </dsp:txBody>
      <dsp:txXfrm>
        <a:off x="4582558" y="556649"/>
        <a:ext cx="2238558" cy="682760"/>
      </dsp:txXfrm>
    </dsp:sp>
    <dsp:sp modelId="{B3A605CD-3110-400C-9C22-C46B76CB7ADC}">
      <dsp:nvSpPr>
        <dsp:cNvPr id="0" name=""/>
        <dsp:cNvSpPr/>
      </dsp:nvSpPr>
      <dsp:spPr>
        <a:xfrm>
          <a:off x="4578954" y="1952175"/>
          <a:ext cx="2238558" cy="682760"/>
        </a:xfrm>
        <a:prstGeom prst="rect">
          <a:avLst/>
        </a:prstGeom>
        <a:solidFill>
          <a:schemeClr val="accent2">
            <a:lumMod val="40000"/>
            <a:lumOff val="6000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anose="020B0604030504040204" pitchFamily="34" charset="0"/>
              <a:ea typeface="Verdana" panose="020B0604030504040204" pitchFamily="34" charset="0"/>
              <a:cs typeface="Verdana" panose="020B0604030504040204" pitchFamily="34" charset="0"/>
            </a:rPr>
            <a:t>Pituitary adenoma</a:t>
          </a:r>
          <a:endParaRPr lang="en-US" sz="2400" kern="1200" dirty="0">
            <a:latin typeface="Verdana" panose="020B0604030504040204" pitchFamily="34" charset="0"/>
            <a:ea typeface="Verdana" panose="020B0604030504040204" pitchFamily="34" charset="0"/>
            <a:cs typeface="Verdana" panose="020B0604030504040204" pitchFamily="34" charset="0"/>
          </a:endParaRPr>
        </a:p>
      </dsp:txBody>
      <dsp:txXfrm>
        <a:off x="4578954" y="1952175"/>
        <a:ext cx="2238558" cy="682760"/>
      </dsp:txXfrm>
    </dsp:sp>
    <dsp:sp modelId="{C59A06D0-F091-400A-8E99-430DA8786530}">
      <dsp:nvSpPr>
        <dsp:cNvPr id="0" name=""/>
        <dsp:cNvSpPr/>
      </dsp:nvSpPr>
      <dsp:spPr>
        <a:xfrm>
          <a:off x="4581640" y="3778884"/>
          <a:ext cx="1975483" cy="682760"/>
        </a:xfrm>
        <a:prstGeom prst="rect">
          <a:avLst/>
        </a:prstGeom>
        <a:solidFill>
          <a:schemeClr val="accent2">
            <a:lumMod val="40000"/>
            <a:lumOff val="6000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anose="020B0604030504040204" pitchFamily="34" charset="0"/>
              <a:ea typeface="Verdana" panose="020B0604030504040204" pitchFamily="34" charset="0"/>
              <a:cs typeface="Verdana" panose="020B0604030504040204" pitchFamily="34" charset="0"/>
            </a:rPr>
            <a:t>Glioma</a:t>
          </a:r>
          <a:endParaRPr lang="en-US" sz="2400" kern="1200" dirty="0">
            <a:latin typeface="Verdana" panose="020B0604030504040204" pitchFamily="34" charset="0"/>
            <a:ea typeface="Verdana" panose="020B0604030504040204" pitchFamily="34" charset="0"/>
            <a:cs typeface="Verdana" panose="020B0604030504040204" pitchFamily="34" charset="0"/>
          </a:endParaRPr>
        </a:p>
      </dsp:txBody>
      <dsp:txXfrm>
        <a:off x="4581640" y="3778884"/>
        <a:ext cx="1975483" cy="682760"/>
      </dsp:txXfrm>
    </dsp:sp>
    <dsp:sp modelId="{E2736225-46F0-4AD8-B4B7-7DF31E3DA2E7}">
      <dsp:nvSpPr>
        <dsp:cNvPr id="0" name=""/>
        <dsp:cNvSpPr/>
      </dsp:nvSpPr>
      <dsp:spPr>
        <a:xfrm>
          <a:off x="1921292" y="3159286"/>
          <a:ext cx="2238558" cy="682760"/>
        </a:xfrm>
        <a:prstGeom prst="rect">
          <a:avLst/>
        </a:prstGeom>
        <a:solidFill>
          <a:schemeClr val="accent6">
            <a:lumMod val="20000"/>
            <a:lumOff val="80000"/>
          </a:schemeClr>
        </a:solidFill>
        <a:ln w="19050" cap="flat" cmpd="sng" algn="ctr">
          <a:solidFill>
            <a:srgbClr val="00B05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anose="020B0604030504040204" pitchFamily="34" charset="0"/>
              <a:ea typeface="Verdana" panose="020B0604030504040204" pitchFamily="34" charset="0"/>
              <a:cs typeface="Verdana" panose="020B0604030504040204" pitchFamily="34" charset="0"/>
            </a:rPr>
            <a:t>Secondary</a:t>
          </a:r>
          <a:endParaRPr lang="en-US" sz="2400" kern="1200" dirty="0">
            <a:latin typeface="Verdana" panose="020B0604030504040204" pitchFamily="34" charset="0"/>
            <a:ea typeface="Verdana" panose="020B0604030504040204" pitchFamily="34" charset="0"/>
            <a:cs typeface="Verdana" panose="020B0604030504040204" pitchFamily="34" charset="0"/>
          </a:endParaRPr>
        </a:p>
      </dsp:txBody>
      <dsp:txXfrm>
        <a:off x="1921292" y="3159286"/>
        <a:ext cx="2238558" cy="682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F7BBE-E90F-46DC-A4E1-162775D73BD0}">
      <dsp:nvSpPr>
        <dsp:cNvPr id="0" name=""/>
        <dsp:cNvSpPr/>
      </dsp:nvSpPr>
      <dsp:spPr>
        <a:xfrm>
          <a:off x="10610" y="0"/>
          <a:ext cx="3171264" cy="1549592"/>
        </a:xfrm>
        <a:prstGeom prst="roundRect">
          <a:avLst>
            <a:gd name="adj" fmla="val 10000"/>
          </a:avLst>
        </a:prstGeom>
        <a:solidFill>
          <a:schemeClr val="accent3">
            <a:hueOff val="0"/>
            <a:satOff val="0"/>
            <a:lumOff val="0"/>
            <a:alphaOff val="0"/>
          </a:schemeClr>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latin typeface="Verdana" panose="020B0604030504040204" pitchFamily="34" charset="0"/>
              <a:ea typeface="Verdana" panose="020B0604030504040204" pitchFamily="34" charset="0"/>
              <a:cs typeface="Verdana" panose="020B0604030504040204" pitchFamily="34" charset="0"/>
            </a:rPr>
            <a:t>Noise Removal</a:t>
          </a:r>
          <a:endParaRPr lang="en-US" sz="2800" kern="1200" dirty="0">
            <a:latin typeface="Verdana" panose="020B0604030504040204" pitchFamily="34" charset="0"/>
            <a:ea typeface="Verdana" panose="020B0604030504040204" pitchFamily="34" charset="0"/>
            <a:cs typeface="Verdana" panose="020B0604030504040204" pitchFamily="34" charset="0"/>
          </a:endParaRPr>
        </a:p>
      </dsp:txBody>
      <dsp:txXfrm>
        <a:off x="55996" y="45386"/>
        <a:ext cx="3080492" cy="1458820"/>
      </dsp:txXfrm>
    </dsp:sp>
    <dsp:sp modelId="{82965F12-A2B4-4150-9738-ECFE192BE6DF}">
      <dsp:nvSpPr>
        <dsp:cNvPr id="0" name=""/>
        <dsp:cNvSpPr/>
      </dsp:nvSpPr>
      <dsp:spPr>
        <a:xfrm>
          <a:off x="3499000" y="381559"/>
          <a:ext cx="672308" cy="78647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499000" y="538854"/>
        <a:ext cx="470616" cy="471883"/>
      </dsp:txXfrm>
    </dsp:sp>
    <dsp:sp modelId="{C56DBC34-D6EC-416F-97BA-9FA671E1C497}">
      <dsp:nvSpPr>
        <dsp:cNvPr id="0" name=""/>
        <dsp:cNvSpPr/>
      </dsp:nvSpPr>
      <dsp:spPr>
        <a:xfrm>
          <a:off x="4450380" y="0"/>
          <a:ext cx="3171264" cy="1549592"/>
        </a:xfrm>
        <a:prstGeom prst="roundRect">
          <a:avLst>
            <a:gd name="adj" fmla="val 10000"/>
          </a:avLst>
        </a:prstGeom>
        <a:solidFill>
          <a:schemeClr val="accent3">
            <a:hueOff val="1355300"/>
            <a:satOff val="50000"/>
            <a:lumOff val="-7353"/>
            <a:alphaOff val="0"/>
          </a:schemeClr>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latin typeface="Verdana" panose="020B0604030504040204" pitchFamily="34" charset="0"/>
              <a:ea typeface="Verdana" panose="020B0604030504040204" pitchFamily="34" charset="0"/>
              <a:cs typeface="Verdana" panose="020B0604030504040204" pitchFamily="34" charset="0"/>
            </a:rPr>
            <a:t>Intensity Homogeneity</a:t>
          </a:r>
          <a:endParaRPr lang="en-US" sz="2800" kern="1200" dirty="0">
            <a:latin typeface="Verdana" panose="020B0604030504040204" pitchFamily="34" charset="0"/>
            <a:ea typeface="Verdana" panose="020B0604030504040204" pitchFamily="34" charset="0"/>
            <a:cs typeface="Verdana" panose="020B0604030504040204" pitchFamily="34" charset="0"/>
          </a:endParaRPr>
        </a:p>
      </dsp:txBody>
      <dsp:txXfrm>
        <a:off x="4495766" y="45386"/>
        <a:ext cx="3080492" cy="1458820"/>
      </dsp:txXfrm>
    </dsp:sp>
    <dsp:sp modelId="{E52DEE8C-2098-487F-91B5-C00DC69E5F39}">
      <dsp:nvSpPr>
        <dsp:cNvPr id="0" name=""/>
        <dsp:cNvSpPr/>
      </dsp:nvSpPr>
      <dsp:spPr>
        <a:xfrm>
          <a:off x="7938771" y="381559"/>
          <a:ext cx="672308" cy="786473"/>
        </a:xfrm>
        <a:prstGeom prst="righ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7938771" y="538854"/>
        <a:ext cx="470616" cy="471883"/>
      </dsp:txXfrm>
    </dsp:sp>
    <dsp:sp modelId="{DE1DB100-544D-4F5D-A310-6A7265706299}">
      <dsp:nvSpPr>
        <dsp:cNvPr id="0" name=""/>
        <dsp:cNvSpPr/>
      </dsp:nvSpPr>
      <dsp:spPr>
        <a:xfrm>
          <a:off x="8890150" y="0"/>
          <a:ext cx="3171264" cy="1549592"/>
        </a:xfrm>
        <a:prstGeom prst="roundRect">
          <a:avLst>
            <a:gd name="adj" fmla="val 10000"/>
          </a:avLst>
        </a:prstGeom>
        <a:solidFill>
          <a:schemeClr val="accent3">
            <a:hueOff val="2710599"/>
            <a:satOff val="100000"/>
            <a:lumOff val="-14706"/>
            <a:alphaOff val="0"/>
          </a:schemeClr>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latin typeface="Verdana" panose="020B0604030504040204" pitchFamily="34" charset="0"/>
              <a:ea typeface="Verdana" panose="020B0604030504040204" pitchFamily="34" charset="0"/>
              <a:cs typeface="Verdana" panose="020B0604030504040204" pitchFamily="34" charset="0"/>
            </a:rPr>
            <a:t>Intensity Standardization</a:t>
          </a:r>
          <a:endParaRPr lang="en-US" sz="2800" kern="1200" dirty="0">
            <a:latin typeface="Verdana" panose="020B0604030504040204" pitchFamily="34" charset="0"/>
            <a:ea typeface="Verdana" panose="020B0604030504040204" pitchFamily="34" charset="0"/>
            <a:cs typeface="Verdana" panose="020B0604030504040204" pitchFamily="34" charset="0"/>
          </a:endParaRPr>
        </a:p>
      </dsp:txBody>
      <dsp:txXfrm>
        <a:off x="8935536" y="45386"/>
        <a:ext cx="3080492" cy="14588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B790281B-2FDF-4721-914D-24DA4D4A96D3}" type="datetimeFigureOut">
              <a:rPr lang="en-US" smtClean="0"/>
              <a:t>8/30/2019</a:t>
            </a:fld>
            <a:endParaRPr lang="en-US"/>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852EF55F-24E8-4831-B4A6-241EE0DD16BF}" type="slidenum">
              <a:rPr lang="en-US" smtClean="0"/>
              <a:t>‹#›</a:t>
            </a:fld>
            <a:endParaRPr lang="en-US"/>
          </a:p>
        </p:txBody>
      </p:sp>
    </p:spTree>
    <p:extLst>
      <p:ext uri="{BB962C8B-B14F-4D97-AF65-F5344CB8AC3E}">
        <p14:creationId xmlns:p14="http://schemas.microsoft.com/office/powerpoint/2010/main" val="5309724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D126B8A5-6CAA-4889-89E2-7C095C373847}" type="datetimeFigureOut">
              <a:rPr lang="en-US" smtClean="0"/>
              <a:t>8/30/2019</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F62565DD-C5B1-4748-A863-867786358C31}" type="slidenum">
              <a:rPr lang="en-US" smtClean="0"/>
              <a:t>‹#›</a:t>
            </a:fld>
            <a:endParaRPr lang="en-US"/>
          </a:p>
        </p:txBody>
      </p:sp>
    </p:spTree>
    <p:extLst>
      <p:ext uri="{BB962C8B-B14F-4D97-AF65-F5344CB8AC3E}">
        <p14:creationId xmlns:p14="http://schemas.microsoft.com/office/powerpoint/2010/main" val="2766745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ciencedirect.com/topics/medicine-and-dentistry/magnetic-resonance-imagin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sciencedirect.com/topics/medicine-and-dentistry/nuclear-magnetic-resonance-spectroscopy"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8</a:t>
            </a:fld>
            <a:endParaRPr lang="ja-JP" altLang="en-US" dirty="0"/>
          </a:p>
        </p:txBody>
      </p:sp>
    </p:spTree>
    <p:extLst>
      <p:ext uri="{BB962C8B-B14F-4D97-AF65-F5344CB8AC3E}">
        <p14:creationId xmlns:p14="http://schemas.microsoft.com/office/powerpoint/2010/main" val="1751635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188" y="465138"/>
            <a:ext cx="7146926" cy="402113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Explain</a:t>
            </a:r>
            <a:r>
              <a:rPr lang="en-US" baseline="0" dirty="0" smtClean="0"/>
              <a:t> briefly what is SAR geometry</a:t>
            </a:r>
            <a:endParaRPr lang="en-US" dirty="0" smtClean="0"/>
          </a:p>
          <a:p>
            <a:pPr marL="171450" indent="-171450">
              <a:buFont typeface="Arial" panose="020B0604020202020204" pitchFamily="34" charset="0"/>
              <a:buChar char="•"/>
            </a:pPr>
            <a:r>
              <a:rPr lang="en-US" dirty="0" smtClean="0"/>
              <a:t>For </a:t>
            </a:r>
            <a:r>
              <a:rPr lang="en-US" dirty="0" err="1" smtClean="0"/>
              <a:t>cnn</a:t>
            </a:r>
            <a:r>
              <a:rPr lang="en-US" dirty="0" smtClean="0"/>
              <a:t> to learn</a:t>
            </a:r>
            <a:r>
              <a:rPr lang="en-US" baseline="0" dirty="0" smtClean="0"/>
              <a:t> all these variations, huge training data is required, but it is not available in SAR.</a:t>
            </a:r>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10</a:t>
            </a:fld>
            <a:endParaRPr lang="ja-JP" altLang="en-US" dirty="0"/>
          </a:p>
        </p:txBody>
      </p:sp>
    </p:spTree>
    <p:extLst>
      <p:ext uri="{BB962C8B-B14F-4D97-AF65-F5344CB8AC3E}">
        <p14:creationId xmlns:p14="http://schemas.microsoft.com/office/powerpoint/2010/main" val="246874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1233488"/>
            <a:ext cx="5916613" cy="3328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12</a:t>
            </a:fld>
            <a:endParaRPr lang="ja-JP" altLang="en-US" dirty="0"/>
          </a:p>
        </p:txBody>
      </p:sp>
    </p:spTree>
    <p:extLst>
      <p:ext uri="{BB962C8B-B14F-4D97-AF65-F5344CB8AC3E}">
        <p14:creationId xmlns:p14="http://schemas.microsoft.com/office/powerpoint/2010/main" val="464411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1233488"/>
            <a:ext cx="5916613" cy="3328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BBA293-708C-4261-9FD1-AE04041D5F79}" type="slidenum">
              <a:rPr lang="ja-JP" altLang="en-US" smtClean="0"/>
              <a:pPr/>
              <a:t>13</a:t>
            </a:fld>
            <a:endParaRPr lang="ja-JP" altLang="en-US" dirty="0"/>
          </a:p>
        </p:txBody>
      </p:sp>
    </p:spTree>
    <p:extLst>
      <p:ext uri="{BB962C8B-B14F-4D97-AF65-F5344CB8AC3E}">
        <p14:creationId xmlns:p14="http://schemas.microsoft.com/office/powerpoint/2010/main" val="121078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Biz. -analysis ready data provider</a:t>
            </a:r>
            <a:endParaRPr lang="en-US" dirty="0"/>
          </a:p>
        </p:txBody>
      </p:sp>
      <p:sp>
        <p:nvSpPr>
          <p:cNvPr id="4" name="Slide Number Placeholder 3"/>
          <p:cNvSpPr>
            <a:spLocks noGrp="1"/>
          </p:cNvSpPr>
          <p:nvPr>
            <p:ph type="sldNum" sz="quarter" idx="10"/>
          </p:nvPr>
        </p:nvSpPr>
        <p:spPr/>
        <p:txBody>
          <a:bodyPr/>
          <a:lstStyle/>
          <a:p>
            <a:fld id="{F62565DD-C5B1-4748-A863-867786358C31}" type="slidenum">
              <a:rPr lang="en-US" smtClean="0"/>
              <a:t>29</a:t>
            </a:fld>
            <a:endParaRPr lang="en-US"/>
          </a:p>
        </p:txBody>
      </p:sp>
    </p:spTree>
    <p:extLst>
      <p:ext uri="{BB962C8B-B14F-4D97-AF65-F5344CB8AC3E}">
        <p14:creationId xmlns:p14="http://schemas.microsoft.com/office/powerpoint/2010/main" val="2698912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tooltip="Learn more about Magnetic Resonance Imaging from ScienceDirect's AI-generated Topic Pages"/>
              </a:rPr>
              <a:t>Magnetic resonance imaging</a:t>
            </a:r>
            <a:r>
              <a:rPr lang="en-US" sz="1200" b="0" i="0" kern="1200" dirty="0" smtClean="0">
                <a:solidFill>
                  <a:schemeClr val="tx1"/>
                </a:solidFill>
                <a:effectLst/>
                <a:latin typeface="+mn-lt"/>
                <a:ea typeface="+mn-ea"/>
                <a:cs typeface="+mn-cs"/>
              </a:rPr>
              <a:t> (MRI) currently is the most versatile and informative imaging modality for the CNS. There are a variety of reasons for this. First, </a:t>
            </a:r>
            <a:r>
              <a:rPr lang="en-US" sz="1200" b="0" i="0" u="none" strike="noStrike" kern="1200" dirty="0" smtClean="0">
                <a:solidFill>
                  <a:schemeClr val="tx1"/>
                </a:solidFill>
                <a:effectLst/>
                <a:latin typeface="+mn-lt"/>
                <a:ea typeface="+mn-ea"/>
                <a:cs typeface="+mn-cs"/>
                <a:hlinkClick r:id="rId3" tooltip="Learn more about Magnetic Resonance Imaging from ScienceDirect's AI-generated Topic Pages"/>
              </a:rPr>
              <a:t>MRI</a:t>
            </a:r>
            <a:r>
              <a:rPr lang="en-US" sz="1200" b="0" i="0" kern="1200" dirty="0" smtClean="0">
                <a:solidFill>
                  <a:schemeClr val="tx1"/>
                </a:solidFill>
                <a:effectLst/>
                <a:latin typeface="+mn-lt"/>
                <a:ea typeface="+mn-ea"/>
                <a:cs typeface="+mn-cs"/>
              </a:rPr>
              <a:t> is detected as radio frequency (RF) signals that can penetrate the skull and spinal column without degradation. Second, the hardware used to generate MRI scans allows tremendous flexibility in imaging orientation and spatial resolution. Finally, there are numerous sources of image contrast that contribute to the characterization of structure, function, and lesions of the CNS. Some of these capabilities are covered in chapters on functional MRI and </a:t>
            </a:r>
            <a:r>
              <a:rPr lang="en-US" sz="1200" b="0" i="0" u="none" strike="noStrike" kern="1200" dirty="0" smtClean="0">
                <a:solidFill>
                  <a:schemeClr val="tx1"/>
                </a:solidFill>
                <a:effectLst/>
                <a:latin typeface="+mn-lt"/>
                <a:ea typeface="+mn-ea"/>
                <a:cs typeface="+mn-cs"/>
                <a:hlinkClick r:id="rId4" tooltip="Learn more about Nuclear Magnetic Resonance Spectroscopy from ScienceDirect's AI-generated Topic Pages"/>
              </a:rPr>
              <a:t>magnetic resonance spectroscopy</a:t>
            </a:r>
            <a:r>
              <a:rPr lang="en-US" sz="1200" b="0" i="0" kern="1200" dirty="0" smtClean="0">
                <a:solidFill>
                  <a:schemeClr val="tx1"/>
                </a:solidFill>
                <a:effectLst/>
                <a:latin typeface="+mn-lt"/>
                <a:ea typeface="+mn-ea"/>
                <a:cs typeface="+mn-cs"/>
              </a:rPr>
              <a:t> (MRS) in this text.</a:t>
            </a:r>
          </a:p>
          <a:p>
            <a:endParaRPr lang="en-US" sz="1200" b="0" i="0" kern="1200" dirty="0" smtClean="0">
              <a:solidFill>
                <a:schemeClr val="tx1"/>
              </a:solidFill>
              <a:effectLst/>
              <a:latin typeface="+mn-lt"/>
              <a:ea typeface="+mn-ea"/>
              <a:cs typeface="+mn-cs"/>
            </a:endParaRPr>
          </a:p>
          <a:p>
            <a:r>
              <a:rPr lang="en-US" dirty="0" smtClean="0">
                <a:hlinkClick r:id="rId3"/>
              </a:rPr>
              <a:t>https://www.sciencedirect.com/topics/medicine-and-dentistry/magnetic-resonance-imaging</a:t>
            </a:r>
            <a:endParaRPr lang="en-US" dirty="0" smtClean="0"/>
          </a:p>
          <a:p>
            <a:endParaRPr lang="en-US" dirty="0" smtClean="0"/>
          </a:p>
          <a:p>
            <a:r>
              <a:rPr lang="en-US" dirty="0" smtClean="0"/>
              <a:t>MAGNETIC</a:t>
            </a:r>
            <a:r>
              <a:rPr lang="en-US" baseline="0" dirty="0" smtClean="0"/>
              <a:t> FIELD STRENGHT UNIT- TESLA</a:t>
            </a:r>
            <a:endParaRPr lang="en-US" dirty="0"/>
          </a:p>
        </p:txBody>
      </p:sp>
      <p:sp>
        <p:nvSpPr>
          <p:cNvPr id="4" name="Slide Number Placeholder 3"/>
          <p:cNvSpPr>
            <a:spLocks noGrp="1"/>
          </p:cNvSpPr>
          <p:nvPr>
            <p:ph type="sldNum" sz="quarter" idx="10"/>
          </p:nvPr>
        </p:nvSpPr>
        <p:spPr/>
        <p:txBody>
          <a:bodyPr/>
          <a:lstStyle/>
          <a:p>
            <a:fld id="{F62565DD-C5B1-4748-A863-867786358C31}" type="slidenum">
              <a:rPr lang="en-US" smtClean="0"/>
              <a:t>33</a:t>
            </a:fld>
            <a:endParaRPr lang="en-US"/>
          </a:p>
        </p:txBody>
      </p:sp>
    </p:spTree>
    <p:extLst>
      <p:ext uri="{BB962C8B-B14F-4D97-AF65-F5344CB8AC3E}">
        <p14:creationId xmlns:p14="http://schemas.microsoft.com/office/powerpoint/2010/main" val="2894883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2565DD-C5B1-4748-A863-867786358C31}" type="slidenum">
              <a:rPr lang="en-US" smtClean="0"/>
              <a:t>37</a:t>
            </a:fld>
            <a:endParaRPr lang="en-US"/>
          </a:p>
        </p:txBody>
      </p:sp>
    </p:spTree>
    <p:extLst>
      <p:ext uri="{BB962C8B-B14F-4D97-AF65-F5344CB8AC3E}">
        <p14:creationId xmlns:p14="http://schemas.microsoft.com/office/powerpoint/2010/main" val="849457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6C2277-977B-44F2-AB37-B5631BDEF80D}" type="datetimeFigureOut">
              <a:rPr lang="en-US" smtClean="0"/>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4883A-C85B-4234-99C1-C1876D731895}" type="slidenum">
              <a:rPr lang="en-US" smtClean="0"/>
              <a:t>‹#›</a:t>
            </a:fld>
            <a:endParaRPr lang="en-US"/>
          </a:p>
        </p:txBody>
      </p:sp>
    </p:spTree>
    <p:extLst>
      <p:ext uri="{BB962C8B-B14F-4D97-AF65-F5344CB8AC3E}">
        <p14:creationId xmlns:p14="http://schemas.microsoft.com/office/powerpoint/2010/main" val="290245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6C2277-977B-44F2-AB37-B5631BDEF80D}" type="datetimeFigureOut">
              <a:rPr lang="en-US" smtClean="0"/>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4883A-C85B-4234-99C1-C1876D731895}" type="slidenum">
              <a:rPr lang="en-US" smtClean="0"/>
              <a:t>‹#›</a:t>
            </a:fld>
            <a:endParaRPr lang="en-US"/>
          </a:p>
        </p:txBody>
      </p:sp>
    </p:spTree>
    <p:extLst>
      <p:ext uri="{BB962C8B-B14F-4D97-AF65-F5344CB8AC3E}">
        <p14:creationId xmlns:p14="http://schemas.microsoft.com/office/powerpoint/2010/main" val="756317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6C2277-977B-44F2-AB37-B5631BDEF80D}" type="datetimeFigureOut">
              <a:rPr lang="en-US" smtClean="0"/>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4883A-C85B-4234-99C1-C1876D731895}" type="slidenum">
              <a:rPr lang="en-US" smtClean="0"/>
              <a:t>‹#›</a:t>
            </a:fld>
            <a:endParaRPr lang="en-US"/>
          </a:p>
        </p:txBody>
      </p:sp>
    </p:spTree>
    <p:extLst>
      <p:ext uri="{BB962C8B-B14F-4D97-AF65-F5344CB8AC3E}">
        <p14:creationId xmlns:p14="http://schemas.microsoft.com/office/powerpoint/2010/main" val="2220707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mp; Content(white)">
    <p:spTree>
      <p:nvGrpSpPr>
        <p:cNvPr id="1" name=""/>
        <p:cNvGrpSpPr/>
        <p:nvPr/>
      </p:nvGrpSpPr>
      <p:grpSpPr>
        <a:xfrm>
          <a:off x="0" y="0"/>
          <a:ext cx="0" cy="0"/>
          <a:chOff x="0" y="0"/>
          <a:chExt cx="0" cy="0"/>
        </a:xfrm>
      </p:grpSpPr>
      <p:pic>
        <p:nvPicPr>
          <p:cNvPr id="6" name="Background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 y="9"/>
            <a:ext cx="12200467"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p:cNvSpPr>
            <a:spLocks noGrp="1"/>
          </p:cNvSpPr>
          <p:nvPr>
            <p:ph type="title" hasCustomPrompt="1"/>
          </p:nvPr>
        </p:nvSpPr>
        <p:spPr bwMode="gray">
          <a:xfrm>
            <a:off x="239351" y="115200"/>
            <a:ext cx="11712000" cy="468000"/>
          </a:xfrm>
        </p:spPr>
        <p:txBody>
          <a:bodyPr vert="horz" lIns="91440" tIns="45720" rIns="91440" bIns="45720" rtlCol="0" anchor="ctr">
            <a:noAutofit/>
          </a:bodyPr>
          <a:lstStyle>
            <a:lvl1pPr>
              <a:defRPr lang="ja-JP" altLang="en-US" sz="3600" dirty="0">
                <a:solidFill>
                  <a:schemeClr val="bg1"/>
                </a:solidFill>
                <a:latin typeface="Arial" panose="020B0604020202020204" pitchFamily="34" charset="0"/>
                <a:cs typeface="Arial" panose="020B0604020202020204" pitchFamily="34" charset="0"/>
              </a:defRPr>
            </a:lvl1pPr>
          </a:lstStyle>
          <a:p>
            <a:pPr lvl="0"/>
            <a:r>
              <a:rPr kumimoji="1" lang="en-US" altLang="ja-JP" dirty="0" smtClean="0"/>
              <a:t>Enter the title.</a:t>
            </a:r>
            <a:endParaRPr kumimoji="1" lang="ja-JP" altLang="en-US" dirty="0"/>
          </a:p>
        </p:txBody>
      </p:sp>
      <p:sp>
        <p:nvSpPr>
          <p:cNvPr id="12" name="コンテンツ プレースホルダー"/>
          <p:cNvSpPr>
            <a:spLocks noGrp="1"/>
          </p:cNvSpPr>
          <p:nvPr>
            <p:ph sz="quarter" idx="10" hasCustomPrompt="1"/>
          </p:nvPr>
        </p:nvSpPr>
        <p:spPr bwMode="gray">
          <a:xfrm>
            <a:off x="239352" y="836712"/>
            <a:ext cx="11713301" cy="5616476"/>
          </a:xfrm>
        </p:spPr>
        <p:txBody>
          <a:bodyPr vert="horz" lIns="91440" tIns="45720" rIns="91440" bIns="45720" rtlCol="0">
            <a:normAutofit/>
          </a:bodyPr>
          <a:lstStyle>
            <a:lvl1pPr>
              <a:defRPr lang="ja-JP" altLang="en-US" sz="2400" baseline="0" noProof="0" dirty="0" smtClean="0">
                <a:latin typeface="Arial" panose="020B0604020202020204" pitchFamily="34" charset="0"/>
                <a:cs typeface="Arial" panose="020B0604020202020204" pitchFamily="34" charset="0"/>
              </a:defRPr>
            </a:lvl1pPr>
            <a:lvl2pPr>
              <a:defRPr lang="ja-JP" altLang="en-US" sz="2000" noProof="0" dirty="0" smtClean="0">
                <a:latin typeface="Verdana" panose="020B0604030504040204" pitchFamily="34" charset="0"/>
                <a:cs typeface="Verdana" panose="020B0604030504040204" pitchFamily="34" charset="0"/>
              </a:defRPr>
            </a:lvl2pPr>
            <a:lvl3pPr marL="466703" indent="-107945">
              <a:defRPr lang="ja-JP" altLang="en-US" noProof="0" dirty="0" smtClean="0">
                <a:latin typeface="Verdana" panose="020B0604030504040204" pitchFamily="34" charset="0"/>
                <a:cs typeface="Verdana" panose="020B0604030504040204" pitchFamily="34" charset="0"/>
              </a:defRPr>
            </a:lvl3pPr>
            <a:lvl4pPr>
              <a:defRPr lang="ja-JP" altLang="en-US" noProof="0" dirty="0" smtClean="0">
                <a:latin typeface="Verdana" panose="020B0604030504040204" pitchFamily="34" charset="0"/>
                <a:cs typeface="Verdana" panose="020B0604030504040204" pitchFamily="34" charset="0"/>
              </a:defRPr>
            </a:lvl4pPr>
          </a:lstStyle>
          <a:p>
            <a:pPr lvl="0"/>
            <a:r>
              <a:rPr kumimoji="1" lang="en-US" altLang="ja-JP" sz="2000" b="0" i="0" u="none" strike="noStrike" kern="0" cap="none" spc="0" normalizeH="0" baseline="0" noProof="0" dirty="0" smtClean="0">
                <a:ln>
                  <a:noFill/>
                </a:ln>
                <a:solidFill>
                  <a:srgbClr val="000000"/>
                </a:solidFill>
                <a:effectLst/>
                <a:uLnTx/>
                <a:uFillTx/>
                <a:latin typeface="+mn-lt"/>
                <a:ea typeface="+mn-ea"/>
                <a:cs typeface="+mn-cs"/>
              </a:rPr>
              <a:t>Enter the text.</a:t>
            </a:r>
            <a:endParaRPr kumimoji="1" lang="ja-JP" altLang="en-US" sz="2000" b="0" i="0" u="none" strike="noStrike" kern="0" cap="none" spc="0" normalizeH="0" baseline="0" noProof="0" dirty="0" smtClean="0">
              <a:ln>
                <a:noFill/>
              </a:ln>
              <a:solidFill>
                <a:srgbClr val="000000"/>
              </a:solidFill>
              <a:effectLst/>
              <a:uLnTx/>
              <a:uFillTx/>
              <a:latin typeface="+mn-lt"/>
              <a:ea typeface="+mn-ea"/>
              <a:cs typeface="+mn-cs"/>
            </a:endParaRPr>
          </a:p>
          <a:p>
            <a:pPr lvl="1"/>
            <a:r>
              <a:rPr kumimoji="1" lang="en-US" altLang="ja-JP" sz="1600" b="0" i="0" u="none" strike="noStrike" kern="0" cap="none" spc="0" normalizeH="0" baseline="0" noProof="0" dirty="0" smtClean="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smtClean="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smtClean="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smtClean="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smtClean="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smtClean="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142513042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6C2277-977B-44F2-AB37-B5631BDEF80D}" type="datetimeFigureOut">
              <a:rPr lang="en-US" smtClean="0"/>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4883A-C85B-4234-99C1-C1876D731895}" type="slidenum">
              <a:rPr lang="en-US" smtClean="0"/>
              <a:t>‹#›</a:t>
            </a:fld>
            <a:endParaRPr lang="en-US"/>
          </a:p>
        </p:txBody>
      </p:sp>
    </p:spTree>
    <p:extLst>
      <p:ext uri="{BB962C8B-B14F-4D97-AF65-F5344CB8AC3E}">
        <p14:creationId xmlns:p14="http://schemas.microsoft.com/office/powerpoint/2010/main" val="2904107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6C2277-977B-44F2-AB37-B5631BDEF80D}" type="datetimeFigureOut">
              <a:rPr lang="en-US" smtClean="0"/>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4883A-C85B-4234-99C1-C1876D731895}" type="slidenum">
              <a:rPr lang="en-US" smtClean="0"/>
              <a:t>‹#›</a:t>
            </a:fld>
            <a:endParaRPr lang="en-US"/>
          </a:p>
        </p:txBody>
      </p:sp>
    </p:spTree>
    <p:extLst>
      <p:ext uri="{BB962C8B-B14F-4D97-AF65-F5344CB8AC3E}">
        <p14:creationId xmlns:p14="http://schemas.microsoft.com/office/powerpoint/2010/main" val="1567148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6C2277-977B-44F2-AB37-B5631BDEF80D}" type="datetimeFigureOut">
              <a:rPr lang="en-US" smtClean="0"/>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C4883A-C85B-4234-99C1-C1876D731895}" type="slidenum">
              <a:rPr lang="en-US" smtClean="0"/>
              <a:t>‹#›</a:t>
            </a:fld>
            <a:endParaRPr lang="en-US"/>
          </a:p>
        </p:txBody>
      </p:sp>
    </p:spTree>
    <p:extLst>
      <p:ext uri="{BB962C8B-B14F-4D97-AF65-F5344CB8AC3E}">
        <p14:creationId xmlns:p14="http://schemas.microsoft.com/office/powerpoint/2010/main" val="282772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6C2277-977B-44F2-AB37-B5631BDEF80D}" type="datetimeFigureOut">
              <a:rPr lang="en-US" smtClean="0"/>
              <a:t>8/30/2019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C4883A-C85B-4234-99C1-C1876D731895}" type="slidenum">
              <a:rPr lang="en-US" smtClean="0"/>
              <a:t>‹#›</a:t>
            </a:fld>
            <a:endParaRPr lang="en-US"/>
          </a:p>
        </p:txBody>
      </p:sp>
    </p:spTree>
    <p:extLst>
      <p:ext uri="{BB962C8B-B14F-4D97-AF65-F5344CB8AC3E}">
        <p14:creationId xmlns:p14="http://schemas.microsoft.com/office/powerpoint/2010/main" val="1127438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6C2277-977B-44F2-AB37-B5631BDEF80D}" type="datetimeFigureOut">
              <a:rPr lang="en-US" smtClean="0"/>
              <a:t>8/30/2019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C4883A-C85B-4234-99C1-C1876D731895}" type="slidenum">
              <a:rPr lang="en-US" smtClean="0"/>
              <a:t>‹#›</a:t>
            </a:fld>
            <a:endParaRPr lang="en-US"/>
          </a:p>
        </p:txBody>
      </p:sp>
    </p:spTree>
    <p:extLst>
      <p:ext uri="{BB962C8B-B14F-4D97-AF65-F5344CB8AC3E}">
        <p14:creationId xmlns:p14="http://schemas.microsoft.com/office/powerpoint/2010/main" val="2520696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6C2277-977B-44F2-AB37-B5631BDEF80D}" type="datetimeFigureOut">
              <a:rPr lang="en-US" smtClean="0"/>
              <a:t>8/30/2019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C4883A-C85B-4234-99C1-C1876D731895}" type="slidenum">
              <a:rPr lang="en-US" smtClean="0"/>
              <a:t>‹#›</a:t>
            </a:fld>
            <a:endParaRPr lang="en-US"/>
          </a:p>
        </p:txBody>
      </p:sp>
    </p:spTree>
    <p:extLst>
      <p:ext uri="{BB962C8B-B14F-4D97-AF65-F5344CB8AC3E}">
        <p14:creationId xmlns:p14="http://schemas.microsoft.com/office/powerpoint/2010/main" val="1700074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6C2277-977B-44F2-AB37-B5631BDEF80D}" type="datetimeFigureOut">
              <a:rPr lang="en-US" smtClean="0"/>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C4883A-C85B-4234-99C1-C1876D731895}" type="slidenum">
              <a:rPr lang="en-US" smtClean="0"/>
              <a:t>‹#›</a:t>
            </a:fld>
            <a:endParaRPr lang="en-US"/>
          </a:p>
        </p:txBody>
      </p:sp>
    </p:spTree>
    <p:extLst>
      <p:ext uri="{BB962C8B-B14F-4D97-AF65-F5344CB8AC3E}">
        <p14:creationId xmlns:p14="http://schemas.microsoft.com/office/powerpoint/2010/main" val="3045119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6C2277-977B-44F2-AB37-B5631BDEF80D}" type="datetimeFigureOut">
              <a:rPr lang="en-US" smtClean="0"/>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C4883A-C85B-4234-99C1-C1876D731895}" type="slidenum">
              <a:rPr lang="en-US" smtClean="0"/>
              <a:t>‹#›</a:t>
            </a:fld>
            <a:endParaRPr lang="en-US"/>
          </a:p>
        </p:txBody>
      </p:sp>
    </p:spTree>
    <p:extLst>
      <p:ext uri="{BB962C8B-B14F-4D97-AF65-F5344CB8AC3E}">
        <p14:creationId xmlns:p14="http://schemas.microsoft.com/office/powerpoint/2010/main" val="1286548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C2277-977B-44F2-AB37-B5631BDEF80D}" type="datetimeFigureOut">
              <a:rPr lang="en-US" smtClean="0"/>
              <a:t>8/30/2019</a:t>
            </a:fld>
            <a:endParaRPr lang="en-US"/>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C4883A-C85B-4234-99C1-C1876D731895}" type="slidenum">
              <a:rPr lang="en-US" smtClean="0"/>
              <a:t>‹#›</a:t>
            </a:fld>
            <a:endParaRPr lang="en-US"/>
          </a:p>
        </p:txBody>
      </p:sp>
    </p:spTree>
    <p:extLst>
      <p:ext uri="{BB962C8B-B14F-4D97-AF65-F5344CB8AC3E}">
        <p14:creationId xmlns:p14="http://schemas.microsoft.com/office/powerpoint/2010/main" val="3875249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0.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tif"/><Relationship Id="rId7" Type="http://schemas.microsoft.com/office/2007/relationships/hdphoto" Target="../media/hdphoto1.wdp"/><Relationship Id="rId2" Type="http://schemas.openxmlformats.org/officeDocument/2006/relationships/image" Target="../media/image8.tif"/><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11.tif"/><Relationship Id="rId10" Type="http://schemas.openxmlformats.org/officeDocument/2006/relationships/image" Target="../media/image430.png"/><Relationship Id="rId4" Type="http://schemas.openxmlformats.org/officeDocument/2006/relationships/image" Target="../media/image10.tif"/><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slideLayout" Target="../slideLayouts/slideLayout12.xml"/><Relationship Id="rId4" Type="http://schemas.openxmlformats.org/officeDocument/2006/relationships/video" Target="../media/media2.mp4"/></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8.tif"/></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5.tiff"/><Relationship Id="rId7" Type="http://schemas.openxmlformats.org/officeDocument/2006/relationships/image" Target="../media/image39.tiff"/><Relationship Id="rId2" Type="http://schemas.openxmlformats.org/officeDocument/2006/relationships/image" Target="../media/image34.tiff"/><Relationship Id="rId1" Type="http://schemas.openxmlformats.org/officeDocument/2006/relationships/slideLayout" Target="../slideLayouts/slideLayout12.xml"/><Relationship Id="rId6" Type="http://schemas.openxmlformats.org/officeDocument/2006/relationships/image" Target="../media/image38.tiff"/><Relationship Id="rId11" Type="http://schemas.openxmlformats.org/officeDocument/2006/relationships/image" Target="../media/image43.tiff"/><Relationship Id="rId5" Type="http://schemas.openxmlformats.org/officeDocument/2006/relationships/image" Target="../media/image37.tiff"/><Relationship Id="rId10" Type="http://schemas.openxmlformats.org/officeDocument/2006/relationships/image" Target="../media/image42.tiff"/><Relationship Id="rId4" Type="http://schemas.openxmlformats.org/officeDocument/2006/relationships/image" Target="../media/image36.tiff"/><Relationship Id="rId9" Type="http://schemas.openxmlformats.org/officeDocument/2006/relationships/image" Target="../media/image41.tiff"/></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2.png"/><Relationship Id="rId7" Type="http://schemas.openxmlformats.org/officeDocument/2006/relationships/image" Target="../media/image60.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2.xml"/><Relationship Id="rId5" Type="http://schemas.openxmlformats.org/officeDocument/2006/relationships/image" Target="../media/image57.jpeg"/><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2.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65.png"/><Relationship Id="rId7" Type="http://schemas.openxmlformats.org/officeDocument/2006/relationships/diagramData" Target="../diagrams/data4.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68.emf"/><Relationship Id="rId11" Type="http://schemas.microsoft.com/office/2007/relationships/diagramDrawing" Target="../diagrams/drawing4.xml"/><Relationship Id="rId5" Type="http://schemas.openxmlformats.org/officeDocument/2006/relationships/image" Target="../media/image67.png"/><Relationship Id="rId10" Type="http://schemas.openxmlformats.org/officeDocument/2006/relationships/diagramColors" Target="../diagrams/colors4.xml"/><Relationship Id="rId4" Type="http://schemas.openxmlformats.org/officeDocument/2006/relationships/image" Target="../media/image66.png"/><Relationship Id="rId9"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shreya1sharma.github.io/ShreyaSharma/projects/"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gco.iarc.fr/today/home" TargetMode="External"/><Relationship Id="rId2" Type="http://schemas.openxmlformats.org/officeDocument/2006/relationships/hyperlink" Target="https://arxiv.org/abs/1811.10052" TargetMode="External"/><Relationship Id="rId1" Type="http://schemas.openxmlformats.org/officeDocument/2006/relationships/slideLayout" Target="../slideLayouts/slideLayout12.xml"/><Relationship Id="rId4" Type="http://schemas.openxmlformats.org/officeDocument/2006/relationships/hyperlink" Target="http://cancerindia.org.in/globocan-2018-india-factshe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12.xml"/><Relationship Id="rId6" Type="http://schemas.openxmlformats.org/officeDocument/2006/relationships/image" Target="../media/image12.tif"/><Relationship Id="rId5" Type="http://schemas.openxmlformats.org/officeDocument/2006/relationships/image" Target="../media/image11.tif"/><Relationship Id="rId4" Type="http://schemas.openxmlformats.org/officeDocument/2006/relationships/image" Target="../media/image10.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34814"/>
            <a:ext cx="9144000" cy="2387600"/>
          </a:xfrm>
        </p:spPr>
        <p:txBody>
          <a:bodyPr/>
          <a:lstStyle/>
          <a:p>
            <a:r>
              <a:rPr lang="en-US" b="1" dirty="0" smtClean="0">
                <a:latin typeface="Arial" panose="020B0604020202020204" pitchFamily="34" charset="0"/>
                <a:cs typeface="Arial" panose="020B0604020202020204" pitchFamily="34" charset="0"/>
              </a:rPr>
              <a:t>Overview of Projects</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and </a:t>
            </a:r>
            <a:r>
              <a:rPr lang="en-US" b="1" dirty="0" err="1" smtClean="0">
                <a:latin typeface="Arial" panose="020B0604020202020204" pitchFamily="34" charset="0"/>
                <a:cs typeface="Arial" panose="020B0604020202020204" pitchFamily="34" charset="0"/>
              </a:rPr>
              <a:t>Rakuten</a:t>
            </a:r>
            <a:r>
              <a:rPr lang="en-US" b="1" dirty="0" smtClean="0">
                <a:latin typeface="Arial" panose="020B0604020202020204" pitchFamily="34" charset="0"/>
                <a:cs typeface="Arial" panose="020B0604020202020204" pitchFamily="34" charset="0"/>
              </a:rPr>
              <a:t> Case Study</a:t>
            </a:r>
            <a:endParaRPr lang="en-US" b="1"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4000" y="4068965"/>
            <a:ext cx="9144000" cy="1655762"/>
          </a:xfrm>
        </p:spPr>
        <p:txBody>
          <a:bodyPr>
            <a:normAutofit/>
          </a:bodyPr>
          <a:lstStyle/>
          <a:p>
            <a:r>
              <a:rPr lang="en-US" sz="4400" dirty="0" smtClean="0">
                <a:latin typeface="Arial" panose="020B0604020202020204" pitchFamily="34" charset="0"/>
                <a:cs typeface="Arial" panose="020B0604020202020204" pitchFamily="34" charset="0"/>
              </a:rPr>
              <a:t>Shreya Sharma</a:t>
            </a:r>
          </a:p>
          <a:p>
            <a:endParaRPr lang="en-US" sz="4400" dirty="0"/>
          </a:p>
        </p:txBody>
      </p:sp>
    </p:spTree>
    <p:extLst>
      <p:ext uri="{BB962C8B-B14F-4D97-AF65-F5344CB8AC3E}">
        <p14:creationId xmlns:p14="http://schemas.microsoft.com/office/powerpoint/2010/main" val="28913922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Problem</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689" t="1196" r="57925" b="66432"/>
          <a:stretch/>
        </p:blipFill>
        <p:spPr>
          <a:xfrm>
            <a:off x="8867992" y="2161268"/>
            <a:ext cx="2142037" cy="1716660"/>
          </a:xfrm>
          <a:prstGeom prst="rect">
            <a:avLst/>
          </a:prstGeom>
          <a:ln w="57150">
            <a:solidFill>
              <a:srgbClr val="0070C0"/>
            </a:solidFill>
          </a:ln>
        </p:spPr>
      </p:pic>
      <mc:AlternateContent xmlns:mc="http://schemas.openxmlformats.org/markup-compatibility/2006" xmlns:a14="http://schemas.microsoft.com/office/drawing/2010/main">
        <mc:Choice Requires="a14">
          <p:sp>
            <p:nvSpPr>
              <p:cNvPr id="17" name="TextBox 16"/>
              <p:cNvSpPr txBox="1"/>
              <p:nvPr/>
            </p:nvSpPr>
            <p:spPr>
              <a:xfrm>
                <a:off x="9331809" y="3904219"/>
                <a:ext cx="2026111" cy="470000"/>
              </a:xfrm>
              <a:prstGeom prst="rect">
                <a:avLst/>
              </a:prstGeom>
              <a:noFill/>
            </p:spPr>
            <p:txBody>
              <a:bodyPr wrap="square" rtlCol="0">
                <a:spAutoFit/>
              </a:bodyPr>
              <a:lstStyle/>
              <a:p>
                <a14:m>
                  <m:oMath xmlns:m="http://schemas.openxmlformats.org/officeDocument/2006/math">
                    <m:sSub>
                      <m:sSubPr>
                        <m:ctrlPr>
                          <a:rPr lang="en-US" sz="2400" i="1">
                            <a:solidFill>
                              <a:srgbClr val="00B050"/>
                            </a:solidFill>
                            <a:latin typeface="Cambria Math" panose="02040503050406030204" pitchFamily="18" charset="0"/>
                            <a:cs typeface="Arial" panose="020B0604020202020204" pitchFamily="34" charset="0"/>
                          </a:rPr>
                        </m:ctrlPr>
                      </m:sSubPr>
                      <m:e>
                        <m:r>
                          <a:rPr lang="en-US" sz="2400" i="1">
                            <a:solidFill>
                              <a:srgbClr val="00B050"/>
                            </a:solidFill>
                            <a:latin typeface="Cambria Math" panose="02040503050406030204" pitchFamily="18" charset="0"/>
                            <a:ea typeface="Cambria Math" panose="02040503050406030204" pitchFamily="18" charset="0"/>
                            <a:cs typeface="Arial" panose="020B0604020202020204" pitchFamily="34" charset="0"/>
                          </a:rPr>
                          <m:t>𝜃</m:t>
                        </m:r>
                      </m:e>
                      <m:sub>
                        <m:r>
                          <a:rPr lang="en-US" sz="2400" i="1">
                            <a:solidFill>
                              <a:srgbClr val="00B050"/>
                            </a:solidFill>
                            <a:latin typeface="Cambria Math" panose="02040503050406030204" pitchFamily="18" charset="0"/>
                            <a:ea typeface="Cambria Math" panose="02040503050406030204" pitchFamily="18" charset="0"/>
                            <a:cs typeface="Arial" panose="020B0604020202020204" pitchFamily="34" charset="0"/>
                          </a:rPr>
                          <m:t>2</m:t>
                        </m:r>
                      </m:sub>
                    </m:sSub>
                  </m:oMath>
                </a14:m>
                <a:r>
                  <a:rPr lang="en-US" sz="2400" dirty="0">
                    <a:solidFill>
                      <a:srgbClr val="00B050"/>
                    </a:solidFill>
                    <a:latin typeface="Arial" panose="020B0604020202020204" pitchFamily="34" charset="0"/>
                    <a:cs typeface="Arial" panose="020B0604020202020204" pitchFamily="34" charset="0"/>
                  </a:rPr>
                  <a:t>= </a:t>
                </a:r>
                <a14:m>
                  <m:oMath xmlns:m="http://schemas.openxmlformats.org/officeDocument/2006/math">
                    <m:sSup>
                      <m:sSupPr>
                        <m:ctrlPr>
                          <a:rPr lang="en-US" sz="2400" i="1">
                            <a:solidFill>
                              <a:srgbClr val="00B050"/>
                            </a:solidFill>
                            <a:latin typeface="Cambria Math" panose="02040503050406030204" pitchFamily="18" charset="0"/>
                            <a:cs typeface="Arial" panose="020B0604020202020204" pitchFamily="34" charset="0"/>
                          </a:rPr>
                        </m:ctrlPr>
                      </m:sSupPr>
                      <m:e>
                        <m:r>
                          <a:rPr lang="en-US" sz="2400" i="1">
                            <a:solidFill>
                              <a:srgbClr val="00B050"/>
                            </a:solidFill>
                            <a:latin typeface="Cambria Math" panose="02040503050406030204" pitchFamily="18" charset="0"/>
                            <a:cs typeface="Arial" panose="020B0604020202020204" pitchFamily="34" charset="0"/>
                          </a:rPr>
                          <m:t>40</m:t>
                        </m:r>
                      </m:e>
                      <m:sup>
                        <m:r>
                          <a:rPr lang="en-US" sz="2400" i="1">
                            <a:solidFill>
                              <a:srgbClr val="00B050"/>
                            </a:solidFill>
                            <a:latin typeface="Cambria Math" panose="02040503050406030204" pitchFamily="18" charset="0"/>
                            <a:ea typeface="Cambria Math" panose="02040503050406030204" pitchFamily="18" charset="0"/>
                            <a:cs typeface="Arial" panose="020B0604020202020204" pitchFamily="34" charset="0"/>
                          </a:rPr>
                          <m:t>°</m:t>
                        </m:r>
                      </m:sup>
                    </m:sSup>
                  </m:oMath>
                </a14:m>
                <a:endParaRPr lang="en-US" sz="2400" dirty="0">
                  <a:latin typeface="Arial" panose="020B0604020202020204" pitchFamily="34" charset="0"/>
                  <a:cs typeface="Arial" panose="020B060402020202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9331809" y="3904219"/>
                <a:ext cx="2026111" cy="470000"/>
              </a:xfrm>
              <a:prstGeom prst="rect">
                <a:avLst/>
              </a:prstGeom>
              <a:blipFill rotWithShape="0">
                <a:blip r:embed="rId4"/>
                <a:stretch>
                  <a:fillRect l="-904" t="-7692" b="-28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9321762" y="1664972"/>
                <a:ext cx="2026111" cy="470000"/>
              </a:xfrm>
              <a:prstGeom prst="rect">
                <a:avLst/>
              </a:prstGeom>
              <a:noFill/>
            </p:spPr>
            <p:txBody>
              <a:bodyPr wrap="square" rtlCol="0">
                <a:spAutoFit/>
              </a:bodyPr>
              <a:lstStyle/>
              <a:p>
                <a14:m>
                  <m:oMath xmlns:m="http://schemas.openxmlformats.org/officeDocument/2006/math">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𝜃</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1</m:t>
                        </m:r>
                      </m:sub>
                    </m:sSub>
                  </m:oMath>
                </a14:m>
                <a:r>
                  <a:rPr lang="en-US" sz="2400" dirty="0">
                    <a:solidFill>
                      <a:srgbClr val="0070C0"/>
                    </a:solidFill>
                    <a:latin typeface="Arial" panose="020B0604020202020204" pitchFamily="34" charset="0"/>
                    <a:cs typeface="Arial" panose="020B0604020202020204" pitchFamily="34" charset="0"/>
                  </a:rPr>
                  <a:t>= </a:t>
                </a:r>
                <a14:m>
                  <m:oMath xmlns:m="http://schemas.openxmlformats.org/officeDocument/2006/math">
                    <m:sSup>
                      <m:sSupPr>
                        <m:ctrlPr>
                          <a:rPr lang="en-US" sz="2400" i="1">
                            <a:solidFill>
                              <a:srgbClr val="0070C0"/>
                            </a:solidFill>
                            <a:latin typeface="Cambria Math" panose="02040503050406030204" pitchFamily="18" charset="0"/>
                            <a:cs typeface="Arial" panose="020B0604020202020204" pitchFamily="34" charset="0"/>
                          </a:rPr>
                        </m:ctrlPr>
                      </m:sSupPr>
                      <m:e>
                        <m:r>
                          <a:rPr lang="en-US" sz="2400" i="1">
                            <a:solidFill>
                              <a:srgbClr val="0070C0"/>
                            </a:solidFill>
                            <a:latin typeface="Cambria Math" panose="02040503050406030204" pitchFamily="18" charset="0"/>
                            <a:cs typeface="Arial" panose="020B0604020202020204" pitchFamily="34" charset="0"/>
                          </a:rPr>
                          <m:t>30</m:t>
                        </m:r>
                      </m:e>
                      <m:sup>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up>
                    </m:sSup>
                  </m:oMath>
                </a14:m>
                <a:endParaRPr lang="en-US" sz="2400" dirty="0">
                  <a:latin typeface="Arial" panose="020B0604020202020204" pitchFamily="34" charset="0"/>
                  <a:cs typeface="Arial" panose="020B0604020202020204"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9321762" y="1664972"/>
                <a:ext cx="2026111" cy="470000"/>
              </a:xfrm>
              <a:prstGeom prst="rect">
                <a:avLst/>
              </a:prstGeom>
              <a:blipFill rotWithShape="0">
                <a:blip r:embed="rId5"/>
                <a:stretch>
                  <a:fillRect l="-601" t="-7792" b="-29870"/>
                </a:stretch>
              </a:blipFill>
            </p:spPr>
            <p:txBody>
              <a:bodyPr/>
              <a:lstStyle/>
              <a:p>
                <a:r>
                  <a:rPr lang="en-US">
                    <a:noFill/>
                  </a:rPr>
                  <a:t> </a:t>
                </a:r>
              </a:p>
            </p:txBody>
          </p:sp>
        </mc:Fallback>
      </mc:AlternateContent>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60259" t="901" r="7849" b="66717"/>
          <a:stretch/>
        </p:blipFill>
        <p:spPr>
          <a:xfrm>
            <a:off x="8854008" y="4425730"/>
            <a:ext cx="2190088" cy="1690428"/>
          </a:xfrm>
          <a:prstGeom prst="rect">
            <a:avLst/>
          </a:prstGeom>
          <a:ln w="57150">
            <a:solidFill>
              <a:srgbClr val="00B050"/>
            </a:solidFill>
          </a:ln>
        </p:spPr>
      </p:pic>
      <p:sp>
        <p:nvSpPr>
          <p:cNvPr id="58" name="Rounded Rectangular Callout 57"/>
          <p:cNvSpPr/>
          <p:nvPr/>
        </p:nvSpPr>
        <p:spPr bwMode="auto">
          <a:xfrm>
            <a:off x="4737720" y="3304068"/>
            <a:ext cx="3225149" cy="908163"/>
          </a:xfrm>
          <a:prstGeom prst="wedgeRoundRectCallout">
            <a:avLst>
              <a:gd name="adj1" fmla="val -39829"/>
              <a:gd name="adj2" fmla="val 99540"/>
              <a:gd name="adj3" fmla="val 16667"/>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C00000"/>
                </a:solidFill>
                <a:latin typeface="Arial" panose="020B0604020202020204" pitchFamily="34" charset="0"/>
                <a:ea typeface="+mj-ea"/>
                <a:cs typeface="Arial" panose="020B0604020202020204" pitchFamily="34" charset="0"/>
              </a:rPr>
              <a:t>Same ship viewed under different angles</a:t>
            </a:r>
            <a:endParaRPr kumimoji="1" lang="en-US" sz="2400" dirty="0">
              <a:solidFill>
                <a:srgbClr val="C00000"/>
              </a:solidFill>
              <a:latin typeface="Arial" panose="020B0604020202020204" pitchFamily="34" charset="0"/>
              <a:ea typeface="+mj-ea"/>
              <a:cs typeface="Arial" panose="020B0604020202020204" pitchFamily="34" charset="0"/>
            </a:endParaRPr>
          </a:p>
        </p:txBody>
      </p:sp>
      <p:sp>
        <p:nvSpPr>
          <p:cNvPr id="62" name="TextBox 61"/>
          <p:cNvSpPr txBox="1"/>
          <p:nvPr/>
        </p:nvSpPr>
        <p:spPr>
          <a:xfrm>
            <a:off x="10150373" y="3505363"/>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JAXA</a:t>
            </a:r>
          </a:p>
        </p:txBody>
      </p:sp>
      <p:sp>
        <p:nvSpPr>
          <p:cNvPr id="63" name="TextBox 62"/>
          <p:cNvSpPr txBox="1"/>
          <p:nvPr/>
        </p:nvSpPr>
        <p:spPr>
          <a:xfrm>
            <a:off x="10160418" y="5734738"/>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JAXA</a:t>
            </a:r>
          </a:p>
        </p:txBody>
      </p:sp>
      <p:grpSp>
        <p:nvGrpSpPr>
          <p:cNvPr id="3" name="Group 2"/>
          <p:cNvGrpSpPr/>
          <p:nvPr/>
        </p:nvGrpSpPr>
        <p:grpSpPr>
          <a:xfrm>
            <a:off x="558433" y="2008485"/>
            <a:ext cx="6951319" cy="3867021"/>
            <a:chOff x="-177979" y="1328764"/>
            <a:chExt cx="6595356" cy="3635645"/>
          </a:xfrm>
        </p:grpSpPr>
        <p:grpSp>
          <p:nvGrpSpPr>
            <p:cNvPr id="24" name="Group 23"/>
            <p:cNvGrpSpPr/>
            <p:nvPr/>
          </p:nvGrpSpPr>
          <p:grpSpPr>
            <a:xfrm>
              <a:off x="167978" y="1741268"/>
              <a:ext cx="695971" cy="179865"/>
              <a:chOff x="2043158" y="1705564"/>
              <a:chExt cx="709205" cy="203499"/>
            </a:xfrm>
            <a:solidFill>
              <a:schemeClr val="tx1"/>
            </a:solidFill>
          </p:grpSpPr>
          <p:sp>
            <p:nvSpPr>
              <p:cNvPr id="25" name="Oval 24"/>
              <p:cNvSpPr/>
              <p:nvPr/>
            </p:nvSpPr>
            <p:spPr bwMode="auto">
              <a:xfrm>
                <a:off x="2316479" y="1705564"/>
                <a:ext cx="162561" cy="177825"/>
              </a:xfrm>
              <a:prstGeom prst="ellipse">
                <a:avLst/>
              </a:prstGeom>
              <a:grp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85000"/>
                      <a:lumOff val="15000"/>
                    </a:schemeClr>
                  </a:solidFill>
                  <a:latin typeface="+mj-ea"/>
                  <a:ea typeface="+mj-ea"/>
                </a:endParaRPr>
              </a:p>
            </p:txBody>
          </p:sp>
          <p:sp>
            <p:nvSpPr>
              <p:cNvPr id="26" name="Isosceles Triangle 25"/>
              <p:cNvSpPr/>
              <p:nvPr/>
            </p:nvSpPr>
            <p:spPr bwMode="auto">
              <a:xfrm rot="16200000">
                <a:off x="2526303" y="1658302"/>
                <a:ext cx="178798" cy="273322"/>
              </a:xfrm>
              <a:prstGeom prst="triangle">
                <a:avLst/>
              </a:prstGeom>
              <a:grp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85000"/>
                      <a:lumOff val="15000"/>
                    </a:schemeClr>
                  </a:solidFill>
                  <a:latin typeface="+mj-ea"/>
                  <a:ea typeface="+mj-ea"/>
                </a:endParaRPr>
              </a:p>
            </p:txBody>
          </p:sp>
          <p:sp>
            <p:nvSpPr>
              <p:cNvPr id="27" name="Isosceles Triangle 26"/>
              <p:cNvSpPr/>
              <p:nvPr/>
            </p:nvSpPr>
            <p:spPr bwMode="auto">
              <a:xfrm rot="5400000">
                <a:off x="2062331" y="1686392"/>
                <a:ext cx="203498" cy="241843"/>
              </a:xfrm>
              <a:prstGeom prst="triangle">
                <a:avLst/>
              </a:prstGeom>
              <a:grp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chemeClr val="tx1">
                      <a:lumMod val="85000"/>
                      <a:lumOff val="15000"/>
                    </a:schemeClr>
                  </a:solidFill>
                  <a:latin typeface="+mj-ea"/>
                  <a:ea typeface="+mj-ea"/>
                </a:endParaRPr>
              </a:p>
            </p:txBody>
          </p:sp>
        </p:grpSp>
        <p:cxnSp>
          <p:nvCxnSpPr>
            <p:cNvPr id="28" name="Straight Arrow Connector 27"/>
            <p:cNvCxnSpPr/>
            <p:nvPr/>
          </p:nvCxnSpPr>
          <p:spPr bwMode="auto">
            <a:xfrm flipH="1">
              <a:off x="490611" y="1927042"/>
              <a:ext cx="9451" cy="2315168"/>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9" name="Straight Arrow Connector 28"/>
            <p:cNvCxnSpPr>
              <a:stCxn id="25" idx="4"/>
            </p:cNvCxnSpPr>
            <p:nvPr/>
          </p:nvCxnSpPr>
          <p:spPr bwMode="auto">
            <a:xfrm>
              <a:off x="515963" y="1898441"/>
              <a:ext cx="2301691" cy="2615857"/>
            </a:xfrm>
            <a:prstGeom prst="straightConnector1">
              <a:avLst/>
            </a:prstGeom>
            <a:solidFill>
              <a:schemeClr val="bg1"/>
            </a:solidFill>
            <a:ln w="19050" cap="flat" cmpd="sng" algn="ctr">
              <a:solidFill>
                <a:srgbClr val="2784BD"/>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mc:AlternateContent xmlns:mc="http://schemas.openxmlformats.org/markup-compatibility/2006" xmlns:a14="http://schemas.microsoft.com/office/drawing/2010/main">
          <mc:Choice Requires="a14">
            <p:sp>
              <p:nvSpPr>
                <p:cNvPr id="30" name="TextBox 29"/>
                <p:cNvSpPr txBox="1"/>
                <p:nvPr/>
              </p:nvSpPr>
              <p:spPr>
                <a:xfrm>
                  <a:off x="538471" y="2366775"/>
                  <a:ext cx="382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𝜃</m:t>
                            </m:r>
                          </m:e>
                          <m:sub>
                            <m:r>
                              <a:rPr lang="en-US" sz="2400" i="1">
                                <a:solidFill>
                                  <a:srgbClr val="0070C0"/>
                                </a:solidFill>
                                <a:latin typeface="Cambria Math" panose="02040503050406030204" pitchFamily="18" charset="0"/>
                                <a:cs typeface="Arial" panose="020B0604020202020204" pitchFamily="34" charset="0"/>
                              </a:rPr>
                              <m:t>1</m:t>
                            </m:r>
                          </m:sub>
                        </m:sSub>
                      </m:oMath>
                    </m:oMathPara>
                  </a14:m>
                  <a:endParaRPr lang="en-US" sz="2400" dirty="0">
                    <a:solidFill>
                      <a:schemeClr val="accent6">
                        <a:lumMod val="50000"/>
                        <a:lumOff val="50000"/>
                      </a:schemeClr>
                    </a:solidFill>
                    <a:latin typeface="Arial" panose="020B0604020202020204" pitchFamily="34" charset="0"/>
                    <a:cs typeface="Arial" panose="020B0604020202020204"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38471" y="2366775"/>
                  <a:ext cx="382733" cy="369332"/>
                </a:xfrm>
                <a:prstGeom prst="rect">
                  <a:avLst/>
                </a:prstGeom>
                <a:blipFill rotWithShape="0">
                  <a:blip r:embed="rId6"/>
                  <a:stretch>
                    <a:fillRect l="-15873" r="-3175" b="-18333"/>
                  </a:stretch>
                </a:blipFill>
              </p:spPr>
              <p:txBody>
                <a:bodyPr/>
                <a:lstStyle/>
                <a:p>
                  <a:r>
                    <a:rPr lang="en-US">
                      <a:noFill/>
                    </a:rPr>
                    <a:t> </a:t>
                  </a:r>
                </a:p>
              </p:txBody>
            </p:sp>
          </mc:Fallback>
        </mc:AlternateContent>
        <p:cxnSp>
          <p:nvCxnSpPr>
            <p:cNvPr id="31" name="Straight Connector 30"/>
            <p:cNvCxnSpPr/>
            <p:nvPr/>
          </p:nvCxnSpPr>
          <p:spPr bwMode="auto">
            <a:xfrm flipV="1">
              <a:off x="863950" y="4942449"/>
              <a:ext cx="5553427" cy="14665"/>
            </a:xfrm>
            <a:prstGeom prst="line">
              <a:avLst/>
            </a:prstGeom>
            <a:solidFill>
              <a:schemeClr val="bg1"/>
            </a:solidFill>
            <a:ln w="9525" cap="flat" cmpd="sng" algn="ctr">
              <a:solidFill>
                <a:srgbClr val="2784B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mc:AlternateContent xmlns:mc="http://schemas.openxmlformats.org/markup-compatibility/2006" xmlns:a14="http://schemas.microsoft.com/office/drawing/2010/main">
          <mc:Choice Requires="a14">
            <p:sp>
              <p:nvSpPr>
                <p:cNvPr id="33" name="TextBox 32"/>
                <p:cNvSpPr txBox="1"/>
                <p:nvPr/>
              </p:nvSpPr>
              <p:spPr>
                <a:xfrm>
                  <a:off x="1230384" y="2473979"/>
                  <a:ext cx="389850"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00B050"/>
                                </a:solidFill>
                                <a:latin typeface="Cambria Math" panose="02040503050406030204" pitchFamily="18" charset="0"/>
                                <a:cs typeface="Arial" panose="020B0604020202020204" pitchFamily="34" charset="0"/>
                              </a:rPr>
                            </m:ctrlPr>
                          </m:sSubPr>
                          <m:e>
                            <m:r>
                              <a:rPr lang="en-US" sz="2400" i="1">
                                <a:solidFill>
                                  <a:srgbClr val="00B050"/>
                                </a:solidFill>
                                <a:latin typeface="Cambria Math" panose="02040503050406030204" pitchFamily="18" charset="0"/>
                                <a:ea typeface="Cambria Math" panose="02040503050406030204" pitchFamily="18" charset="0"/>
                                <a:cs typeface="Arial" panose="020B0604020202020204" pitchFamily="34" charset="0"/>
                              </a:rPr>
                              <m:t>𝜃</m:t>
                            </m:r>
                          </m:e>
                          <m:sub>
                            <m:r>
                              <a:rPr lang="en-US" sz="2400" i="1">
                                <a:solidFill>
                                  <a:srgbClr val="00B050"/>
                                </a:solidFill>
                                <a:latin typeface="Cambria Math" panose="02040503050406030204" pitchFamily="18" charset="0"/>
                                <a:ea typeface="Cambria Math" panose="02040503050406030204" pitchFamily="18" charset="0"/>
                                <a:cs typeface="Arial" panose="020B0604020202020204" pitchFamily="34" charset="0"/>
                              </a:rPr>
                              <m:t>2</m:t>
                            </m:r>
                          </m:sub>
                        </m:sSub>
                      </m:oMath>
                    </m:oMathPara>
                  </a14:m>
                  <a:endParaRPr lang="en-US" sz="2400" dirty="0">
                    <a:solidFill>
                      <a:srgbClr val="00B050"/>
                    </a:solidFill>
                    <a:latin typeface="Arial" panose="020B0604020202020204" pitchFamily="34" charset="0"/>
                    <a:cs typeface="Arial" panose="020B0604020202020204" pitchFamily="34"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230384" y="2473979"/>
                  <a:ext cx="389850" cy="369332"/>
                </a:xfrm>
                <a:prstGeom prst="rect">
                  <a:avLst/>
                </a:prstGeom>
                <a:blipFill rotWithShape="0">
                  <a:blip r:embed="rId7"/>
                  <a:stretch>
                    <a:fillRect l="-11765" b="-9231"/>
                  </a:stretch>
                </a:blipFill>
                <a:ln>
                  <a:noFill/>
                </a:ln>
              </p:spPr>
              <p:txBody>
                <a:bodyPr/>
                <a:lstStyle/>
                <a:p>
                  <a:r>
                    <a:rPr lang="en-US">
                      <a:noFill/>
                    </a:rPr>
                    <a:t> </a:t>
                  </a:r>
                </a:p>
              </p:txBody>
            </p:sp>
          </mc:Fallback>
        </mc:AlternateContent>
        <p:sp>
          <p:nvSpPr>
            <p:cNvPr id="34" name="TextBox 33"/>
            <p:cNvSpPr txBox="1"/>
            <p:nvPr/>
          </p:nvSpPr>
          <p:spPr>
            <a:xfrm>
              <a:off x="-177979" y="1328764"/>
              <a:ext cx="150793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Satellite</a:t>
              </a:r>
            </a:p>
          </p:txBody>
        </p:sp>
        <p:cxnSp>
          <p:nvCxnSpPr>
            <p:cNvPr id="35" name="Straight Arrow Connector 34"/>
            <p:cNvCxnSpPr>
              <a:stCxn id="25" idx="4"/>
            </p:cNvCxnSpPr>
            <p:nvPr/>
          </p:nvCxnSpPr>
          <p:spPr bwMode="auto">
            <a:xfrm>
              <a:off x="515963" y="1898441"/>
              <a:ext cx="4257745" cy="2615857"/>
            </a:xfrm>
            <a:prstGeom prst="straightConnector1">
              <a:avLst/>
            </a:prstGeom>
            <a:solidFill>
              <a:schemeClr val="bg1"/>
            </a:solidFill>
            <a:ln w="190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38" name="グループ化 187"/>
            <p:cNvGrpSpPr>
              <a:grpSpLocks noChangeAspect="1"/>
            </p:cNvGrpSpPr>
            <p:nvPr/>
          </p:nvGrpSpPr>
          <p:grpSpPr bwMode="gray">
            <a:xfrm>
              <a:off x="2320159" y="4497314"/>
              <a:ext cx="1237995" cy="467095"/>
              <a:chOff x="7128818" y="3367088"/>
              <a:chExt cx="1413680" cy="533400"/>
            </a:xfrm>
          </p:grpSpPr>
          <p:sp>
            <p:nvSpPr>
              <p:cNvPr id="39" name="Freeform 84"/>
              <p:cNvSpPr>
                <a:spLocks noChangeAspect="1"/>
              </p:cNvSpPr>
              <p:nvPr/>
            </p:nvSpPr>
            <p:spPr bwMode="gray">
              <a:xfrm>
                <a:off x="7128818" y="3367088"/>
                <a:ext cx="1413680" cy="533400"/>
              </a:xfrm>
              <a:custGeom>
                <a:avLst/>
                <a:gdLst/>
                <a:ahLst/>
                <a:cxnLst/>
                <a:rect l="l" t="t" r="r" b="b"/>
                <a:pathLst>
                  <a:path w="1510451" h="569913">
                    <a:moveTo>
                      <a:pt x="927571" y="268287"/>
                    </a:moveTo>
                    <a:lnTo>
                      <a:pt x="1076796" y="268287"/>
                    </a:lnTo>
                    <a:lnTo>
                      <a:pt x="1076796" y="384175"/>
                    </a:lnTo>
                    <a:lnTo>
                      <a:pt x="927571" y="384175"/>
                    </a:lnTo>
                    <a:close/>
                    <a:moveTo>
                      <a:pt x="748184" y="268287"/>
                    </a:moveTo>
                    <a:lnTo>
                      <a:pt x="895822" y="268287"/>
                    </a:lnTo>
                    <a:lnTo>
                      <a:pt x="895822" y="384175"/>
                    </a:lnTo>
                    <a:lnTo>
                      <a:pt x="748184" y="384175"/>
                    </a:lnTo>
                    <a:close/>
                    <a:moveTo>
                      <a:pt x="567209" y="268287"/>
                    </a:moveTo>
                    <a:lnTo>
                      <a:pt x="716434" y="268287"/>
                    </a:lnTo>
                    <a:lnTo>
                      <a:pt x="716434" y="384175"/>
                    </a:lnTo>
                    <a:lnTo>
                      <a:pt x="567209" y="384175"/>
                    </a:lnTo>
                    <a:close/>
                    <a:moveTo>
                      <a:pt x="387821" y="268287"/>
                    </a:moveTo>
                    <a:lnTo>
                      <a:pt x="537046" y="268287"/>
                    </a:lnTo>
                    <a:lnTo>
                      <a:pt x="537046" y="384175"/>
                    </a:lnTo>
                    <a:lnTo>
                      <a:pt x="387821" y="384175"/>
                    </a:lnTo>
                    <a:close/>
                    <a:moveTo>
                      <a:pt x="927571" y="122237"/>
                    </a:moveTo>
                    <a:lnTo>
                      <a:pt x="1076796" y="122237"/>
                    </a:lnTo>
                    <a:lnTo>
                      <a:pt x="1076796" y="238125"/>
                    </a:lnTo>
                    <a:lnTo>
                      <a:pt x="927571" y="238125"/>
                    </a:lnTo>
                    <a:close/>
                    <a:moveTo>
                      <a:pt x="748184" y="122237"/>
                    </a:moveTo>
                    <a:lnTo>
                      <a:pt x="895822" y="122237"/>
                    </a:lnTo>
                    <a:lnTo>
                      <a:pt x="895822" y="238125"/>
                    </a:lnTo>
                    <a:lnTo>
                      <a:pt x="748184" y="238125"/>
                    </a:lnTo>
                    <a:close/>
                    <a:moveTo>
                      <a:pt x="567209" y="122237"/>
                    </a:moveTo>
                    <a:lnTo>
                      <a:pt x="716434" y="122237"/>
                    </a:lnTo>
                    <a:lnTo>
                      <a:pt x="716434" y="238125"/>
                    </a:lnTo>
                    <a:lnTo>
                      <a:pt x="567209" y="238125"/>
                    </a:lnTo>
                    <a:close/>
                    <a:moveTo>
                      <a:pt x="387821" y="122237"/>
                    </a:moveTo>
                    <a:lnTo>
                      <a:pt x="537046" y="122237"/>
                    </a:lnTo>
                    <a:lnTo>
                      <a:pt x="537046" y="238125"/>
                    </a:lnTo>
                    <a:lnTo>
                      <a:pt x="387821" y="238125"/>
                    </a:lnTo>
                    <a:close/>
                    <a:moveTo>
                      <a:pt x="1177922" y="0"/>
                    </a:moveTo>
                    <a:cubicBezTo>
                      <a:pt x="1185428" y="0"/>
                      <a:pt x="1192183" y="6776"/>
                      <a:pt x="1192183" y="15057"/>
                    </a:cubicBezTo>
                    <a:cubicBezTo>
                      <a:pt x="1192183" y="15073"/>
                      <a:pt x="1192183" y="16360"/>
                      <a:pt x="1192183" y="123469"/>
                    </a:cubicBezTo>
                    <a:cubicBezTo>
                      <a:pt x="1192191" y="123469"/>
                      <a:pt x="1192307" y="123469"/>
                      <a:pt x="1194153" y="123469"/>
                    </a:cubicBezTo>
                    <a:lnTo>
                      <a:pt x="1207946" y="123469"/>
                    </a:lnTo>
                    <a:cubicBezTo>
                      <a:pt x="1225210" y="123469"/>
                      <a:pt x="1238721" y="137020"/>
                      <a:pt x="1238721" y="154336"/>
                    </a:cubicBezTo>
                    <a:cubicBezTo>
                      <a:pt x="1238721" y="154352"/>
                      <a:pt x="1238721" y="155705"/>
                      <a:pt x="1238721" y="270276"/>
                    </a:cubicBezTo>
                    <a:cubicBezTo>
                      <a:pt x="1238743" y="270276"/>
                      <a:pt x="1240574" y="270276"/>
                      <a:pt x="1399352" y="270276"/>
                    </a:cubicBezTo>
                    <a:cubicBezTo>
                      <a:pt x="1415865" y="270276"/>
                      <a:pt x="1430127" y="283827"/>
                      <a:pt x="1430127" y="301143"/>
                    </a:cubicBezTo>
                    <a:cubicBezTo>
                      <a:pt x="1430127" y="301159"/>
                      <a:pt x="1430127" y="302506"/>
                      <a:pt x="1430127" y="416330"/>
                    </a:cubicBezTo>
                    <a:cubicBezTo>
                      <a:pt x="1430143" y="416330"/>
                      <a:pt x="1431094" y="416330"/>
                      <a:pt x="1489425" y="416330"/>
                    </a:cubicBezTo>
                    <a:cubicBezTo>
                      <a:pt x="1505939" y="416330"/>
                      <a:pt x="1514946" y="429129"/>
                      <a:pt x="1508191" y="444939"/>
                    </a:cubicBezTo>
                    <a:cubicBezTo>
                      <a:pt x="1508184" y="444955"/>
                      <a:pt x="1507698" y="446180"/>
                      <a:pt x="1469909" y="541305"/>
                    </a:cubicBezTo>
                    <a:cubicBezTo>
                      <a:pt x="1463905" y="557115"/>
                      <a:pt x="1444389" y="569913"/>
                      <a:pt x="1427875" y="569913"/>
                    </a:cubicBezTo>
                    <a:cubicBezTo>
                      <a:pt x="1427834" y="569913"/>
                      <a:pt x="1421344" y="569913"/>
                      <a:pt x="373266" y="569913"/>
                    </a:cubicBezTo>
                    <a:cubicBezTo>
                      <a:pt x="373246" y="569913"/>
                      <a:pt x="371151" y="569913"/>
                      <a:pt x="142828" y="569913"/>
                    </a:cubicBezTo>
                    <a:cubicBezTo>
                      <a:pt x="126315" y="569913"/>
                      <a:pt x="106048" y="557867"/>
                      <a:pt x="99293" y="542057"/>
                    </a:cubicBezTo>
                    <a:cubicBezTo>
                      <a:pt x="99286" y="542044"/>
                      <a:pt x="98497" y="540368"/>
                      <a:pt x="2464" y="336527"/>
                    </a:cubicBezTo>
                    <a:cubicBezTo>
                      <a:pt x="-4292" y="321470"/>
                      <a:pt x="3214" y="308672"/>
                      <a:pt x="20478" y="308672"/>
                    </a:cubicBezTo>
                    <a:cubicBezTo>
                      <a:pt x="20498" y="308672"/>
                      <a:pt x="22726" y="308672"/>
                      <a:pt x="280941" y="308672"/>
                    </a:cubicBezTo>
                    <a:cubicBezTo>
                      <a:pt x="298205" y="308672"/>
                      <a:pt x="316219" y="321470"/>
                      <a:pt x="322224" y="338033"/>
                    </a:cubicBezTo>
                    <a:cubicBezTo>
                      <a:pt x="322231" y="338052"/>
                      <a:pt x="322651" y="339270"/>
                      <a:pt x="349246" y="416330"/>
                    </a:cubicBezTo>
                    <a:cubicBezTo>
                      <a:pt x="349272" y="416330"/>
                      <a:pt x="353736" y="416330"/>
                      <a:pt x="1116371" y="416330"/>
                    </a:cubicBezTo>
                    <a:cubicBezTo>
                      <a:pt x="1116371" y="416312"/>
                      <a:pt x="1116371" y="414887"/>
                      <a:pt x="1116371" y="301143"/>
                    </a:cubicBezTo>
                    <a:cubicBezTo>
                      <a:pt x="1116371" y="301122"/>
                      <a:pt x="1116371" y="299359"/>
                      <a:pt x="1116371" y="154336"/>
                    </a:cubicBezTo>
                    <a:cubicBezTo>
                      <a:pt x="1116371" y="137020"/>
                      <a:pt x="1129882" y="123469"/>
                      <a:pt x="1147146" y="123469"/>
                    </a:cubicBezTo>
                    <a:cubicBezTo>
                      <a:pt x="1147154" y="123469"/>
                      <a:pt x="1147267" y="123469"/>
                      <a:pt x="1149117" y="123469"/>
                    </a:cubicBezTo>
                    <a:lnTo>
                      <a:pt x="1162909" y="123469"/>
                    </a:lnTo>
                    <a:cubicBezTo>
                      <a:pt x="1162909" y="123454"/>
                      <a:pt x="1162909" y="122193"/>
                      <a:pt x="1162909" y="15057"/>
                    </a:cubicBezTo>
                    <a:cubicBezTo>
                      <a:pt x="1162909" y="6776"/>
                      <a:pt x="1169665" y="0"/>
                      <a:pt x="1177922" y="0"/>
                    </a:cubicBezTo>
                    <a:close/>
                  </a:path>
                </a:pathLst>
              </a:custGeom>
              <a:solidFill>
                <a:schemeClr val="accent2">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a:p>
            </p:txBody>
          </p:sp>
          <p:sp>
            <p:nvSpPr>
              <p:cNvPr id="40" name="Rectangle 93"/>
              <p:cNvSpPr>
                <a:spLocks noChangeAspect="1" noChangeArrowheads="1"/>
              </p:cNvSpPr>
              <p:nvPr/>
            </p:nvSpPr>
            <p:spPr bwMode="gray">
              <a:xfrm>
                <a:off x="8248060" y="3664247"/>
                <a:ext cx="148579" cy="59432"/>
              </a:xfrm>
              <a:custGeom>
                <a:avLst/>
                <a:gdLst/>
                <a:ahLst/>
                <a:cxnLst/>
                <a:rect l="l" t="t" r="r" b="b"/>
                <a:pathLst>
                  <a:path w="158750" h="63500">
                    <a:moveTo>
                      <a:pt x="95250" y="0"/>
                    </a:moveTo>
                    <a:lnTo>
                      <a:pt x="158750" y="0"/>
                    </a:lnTo>
                    <a:lnTo>
                      <a:pt x="158750" y="63500"/>
                    </a:lnTo>
                    <a:lnTo>
                      <a:pt x="95250" y="63500"/>
                    </a:lnTo>
                    <a:close/>
                    <a:moveTo>
                      <a:pt x="0" y="0"/>
                    </a:moveTo>
                    <a:lnTo>
                      <a:pt x="63500" y="0"/>
                    </a:lnTo>
                    <a:lnTo>
                      <a:pt x="63500" y="63500"/>
                    </a:lnTo>
                    <a:lnTo>
                      <a:pt x="0" y="635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41" name="グループ化 187"/>
            <p:cNvGrpSpPr>
              <a:grpSpLocks noChangeAspect="1"/>
            </p:cNvGrpSpPr>
            <p:nvPr/>
          </p:nvGrpSpPr>
          <p:grpSpPr bwMode="gray">
            <a:xfrm>
              <a:off x="4256305" y="4496156"/>
              <a:ext cx="1225011" cy="462196"/>
              <a:chOff x="7128818" y="3367088"/>
              <a:chExt cx="1413680" cy="533400"/>
            </a:xfrm>
          </p:grpSpPr>
          <p:sp>
            <p:nvSpPr>
              <p:cNvPr id="42" name="Freeform 84"/>
              <p:cNvSpPr>
                <a:spLocks noChangeAspect="1"/>
              </p:cNvSpPr>
              <p:nvPr/>
            </p:nvSpPr>
            <p:spPr bwMode="gray">
              <a:xfrm>
                <a:off x="7128818" y="3367088"/>
                <a:ext cx="1413680" cy="533400"/>
              </a:xfrm>
              <a:custGeom>
                <a:avLst/>
                <a:gdLst/>
                <a:ahLst/>
                <a:cxnLst/>
                <a:rect l="l" t="t" r="r" b="b"/>
                <a:pathLst>
                  <a:path w="1510451" h="569913">
                    <a:moveTo>
                      <a:pt x="927571" y="268287"/>
                    </a:moveTo>
                    <a:lnTo>
                      <a:pt x="1076796" y="268287"/>
                    </a:lnTo>
                    <a:lnTo>
                      <a:pt x="1076796" y="384175"/>
                    </a:lnTo>
                    <a:lnTo>
                      <a:pt x="927571" y="384175"/>
                    </a:lnTo>
                    <a:close/>
                    <a:moveTo>
                      <a:pt x="748184" y="268287"/>
                    </a:moveTo>
                    <a:lnTo>
                      <a:pt x="895822" y="268287"/>
                    </a:lnTo>
                    <a:lnTo>
                      <a:pt x="895822" y="384175"/>
                    </a:lnTo>
                    <a:lnTo>
                      <a:pt x="748184" y="384175"/>
                    </a:lnTo>
                    <a:close/>
                    <a:moveTo>
                      <a:pt x="567209" y="268287"/>
                    </a:moveTo>
                    <a:lnTo>
                      <a:pt x="716434" y="268287"/>
                    </a:lnTo>
                    <a:lnTo>
                      <a:pt x="716434" y="384175"/>
                    </a:lnTo>
                    <a:lnTo>
                      <a:pt x="567209" y="384175"/>
                    </a:lnTo>
                    <a:close/>
                    <a:moveTo>
                      <a:pt x="387821" y="268287"/>
                    </a:moveTo>
                    <a:lnTo>
                      <a:pt x="537046" y="268287"/>
                    </a:lnTo>
                    <a:lnTo>
                      <a:pt x="537046" y="384175"/>
                    </a:lnTo>
                    <a:lnTo>
                      <a:pt x="387821" y="384175"/>
                    </a:lnTo>
                    <a:close/>
                    <a:moveTo>
                      <a:pt x="927571" y="122237"/>
                    </a:moveTo>
                    <a:lnTo>
                      <a:pt x="1076796" y="122237"/>
                    </a:lnTo>
                    <a:lnTo>
                      <a:pt x="1076796" y="238125"/>
                    </a:lnTo>
                    <a:lnTo>
                      <a:pt x="927571" y="238125"/>
                    </a:lnTo>
                    <a:close/>
                    <a:moveTo>
                      <a:pt x="748184" y="122237"/>
                    </a:moveTo>
                    <a:lnTo>
                      <a:pt x="895822" y="122237"/>
                    </a:lnTo>
                    <a:lnTo>
                      <a:pt x="895822" y="238125"/>
                    </a:lnTo>
                    <a:lnTo>
                      <a:pt x="748184" y="238125"/>
                    </a:lnTo>
                    <a:close/>
                    <a:moveTo>
                      <a:pt x="567209" y="122237"/>
                    </a:moveTo>
                    <a:lnTo>
                      <a:pt x="716434" y="122237"/>
                    </a:lnTo>
                    <a:lnTo>
                      <a:pt x="716434" y="238125"/>
                    </a:lnTo>
                    <a:lnTo>
                      <a:pt x="567209" y="238125"/>
                    </a:lnTo>
                    <a:close/>
                    <a:moveTo>
                      <a:pt x="387821" y="122237"/>
                    </a:moveTo>
                    <a:lnTo>
                      <a:pt x="537046" y="122237"/>
                    </a:lnTo>
                    <a:lnTo>
                      <a:pt x="537046" y="238125"/>
                    </a:lnTo>
                    <a:lnTo>
                      <a:pt x="387821" y="238125"/>
                    </a:lnTo>
                    <a:close/>
                    <a:moveTo>
                      <a:pt x="1177922" y="0"/>
                    </a:moveTo>
                    <a:cubicBezTo>
                      <a:pt x="1185428" y="0"/>
                      <a:pt x="1192183" y="6776"/>
                      <a:pt x="1192183" y="15057"/>
                    </a:cubicBezTo>
                    <a:cubicBezTo>
                      <a:pt x="1192183" y="15073"/>
                      <a:pt x="1192183" y="16360"/>
                      <a:pt x="1192183" y="123469"/>
                    </a:cubicBezTo>
                    <a:cubicBezTo>
                      <a:pt x="1192191" y="123469"/>
                      <a:pt x="1192307" y="123469"/>
                      <a:pt x="1194153" y="123469"/>
                    </a:cubicBezTo>
                    <a:lnTo>
                      <a:pt x="1207946" y="123469"/>
                    </a:lnTo>
                    <a:cubicBezTo>
                      <a:pt x="1225210" y="123469"/>
                      <a:pt x="1238721" y="137020"/>
                      <a:pt x="1238721" y="154336"/>
                    </a:cubicBezTo>
                    <a:cubicBezTo>
                      <a:pt x="1238721" y="154352"/>
                      <a:pt x="1238721" y="155705"/>
                      <a:pt x="1238721" y="270276"/>
                    </a:cubicBezTo>
                    <a:cubicBezTo>
                      <a:pt x="1238743" y="270276"/>
                      <a:pt x="1240574" y="270276"/>
                      <a:pt x="1399352" y="270276"/>
                    </a:cubicBezTo>
                    <a:cubicBezTo>
                      <a:pt x="1415865" y="270276"/>
                      <a:pt x="1430127" y="283827"/>
                      <a:pt x="1430127" y="301143"/>
                    </a:cubicBezTo>
                    <a:cubicBezTo>
                      <a:pt x="1430127" y="301159"/>
                      <a:pt x="1430127" y="302506"/>
                      <a:pt x="1430127" y="416330"/>
                    </a:cubicBezTo>
                    <a:cubicBezTo>
                      <a:pt x="1430143" y="416330"/>
                      <a:pt x="1431094" y="416330"/>
                      <a:pt x="1489425" y="416330"/>
                    </a:cubicBezTo>
                    <a:cubicBezTo>
                      <a:pt x="1505939" y="416330"/>
                      <a:pt x="1514946" y="429129"/>
                      <a:pt x="1508191" y="444939"/>
                    </a:cubicBezTo>
                    <a:cubicBezTo>
                      <a:pt x="1508184" y="444955"/>
                      <a:pt x="1507698" y="446180"/>
                      <a:pt x="1469909" y="541305"/>
                    </a:cubicBezTo>
                    <a:cubicBezTo>
                      <a:pt x="1463905" y="557115"/>
                      <a:pt x="1444389" y="569913"/>
                      <a:pt x="1427875" y="569913"/>
                    </a:cubicBezTo>
                    <a:cubicBezTo>
                      <a:pt x="1427834" y="569913"/>
                      <a:pt x="1421344" y="569913"/>
                      <a:pt x="373266" y="569913"/>
                    </a:cubicBezTo>
                    <a:cubicBezTo>
                      <a:pt x="373246" y="569913"/>
                      <a:pt x="371151" y="569913"/>
                      <a:pt x="142828" y="569913"/>
                    </a:cubicBezTo>
                    <a:cubicBezTo>
                      <a:pt x="126315" y="569913"/>
                      <a:pt x="106048" y="557867"/>
                      <a:pt x="99293" y="542057"/>
                    </a:cubicBezTo>
                    <a:cubicBezTo>
                      <a:pt x="99286" y="542044"/>
                      <a:pt x="98497" y="540368"/>
                      <a:pt x="2464" y="336527"/>
                    </a:cubicBezTo>
                    <a:cubicBezTo>
                      <a:pt x="-4292" y="321470"/>
                      <a:pt x="3214" y="308672"/>
                      <a:pt x="20478" y="308672"/>
                    </a:cubicBezTo>
                    <a:cubicBezTo>
                      <a:pt x="20498" y="308672"/>
                      <a:pt x="22726" y="308672"/>
                      <a:pt x="280941" y="308672"/>
                    </a:cubicBezTo>
                    <a:cubicBezTo>
                      <a:pt x="298205" y="308672"/>
                      <a:pt x="316219" y="321470"/>
                      <a:pt x="322224" y="338033"/>
                    </a:cubicBezTo>
                    <a:cubicBezTo>
                      <a:pt x="322231" y="338052"/>
                      <a:pt x="322651" y="339270"/>
                      <a:pt x="349246" y="416330"/>
                    </a:cubicBezTo>
                    <a:cubicBezTo>
                      <a:pt x="349272" y="416330"/>
                      <a:pt x="353736" y="416330"/>
                      <a:pt x="1116371" y="416330"/>
                    </a:cubicBezTo>
                    <a:cubicBezTo>
                      <a:pt x="1116371" y="416312"/>
                      <a:pt x="1116371" y="414887"/>
                      <a:pt x="1116371" y="301143"/>
                    </a:cubicBezTo>
                    <a:cubicBezTo>
                      <a:pt x="1116371" y="301122"/>
                      <a:pt x="1116371" y="299359"/>
                      <a:pt x="1116371" y="154336"/>
                    </a:cubicBezTo>
                    <a:cubicBezTo>
                      <a:pt x="1116371" y="137020"/>
                      <a:pt x="1129882" y="123469"/>
                      <a:pt x="1147146" y="123469"/>
                    </a:cubicBezTo>
                    <a:cubicBezTo>
                      <a:pt x="1147154" y="123469"/>
                      <a:pt x="1147267" y="123469"/>
                      <a:pt x="1149117" y="123469"/>
                    </a:cubicBezTo>
                    <a:lnTo>
                      <a:pt x="1162909" y="123469"/>
                    </a:lnTo>
                    <a:cubicBezTo>
                      <a:pt x="1162909" y="123454"/>
                      <a:pt x="1162909" y="122193"/>
                      <a:pt x="1162909" y="15057"/>
                    </a:cubicBezTo>
                    <a:cubicBezTo>
                      <a:pt x="1162909" y="6776"/>
                      <a:pt x="1169665" y="0"/>
                      <a:pt x="1177922" y="0"/>
                    </a:cubicBezTo>
                    <a:close/>
                  </a:path>
                </a:pathLst>
              </a:custGeom>
              <a:solidFill>
                <a:schemeClr val="accent2">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a:p>
            </p:txBody>
          </p:sp>
          <p:sp>
            <p:nvSpPr>
              <p:cNvPr id="43" name="Rectangle 93"/>
              <p:cNvSpPr>
                <a:spLocks noChangeAspect="1" noChangeArrowheads="1"/>
              </p:cNvSpPr>
              <p:nvPr/>
            </p:nvSpPr>
            <p:spPr bwMode="gray">
              <a:xfrm>
                <a:off x="8248060" y="3664247"/>
                <a:ext cx="148579" cy="59432"/>
              </a:xfrm>
              <a:custGeom>
                <a:avLst/>
                <a:gdLst/>
                <a:ahLst/>
                <a:cxnLst/>
                <a:rect l="l" t="t" r="r" b="b"/>
                <a:pathLst>
                  <a:path w="158750" h="63500">
                    <a:moveTo>
                      <a:pt x="95250" y="0"/>
                    </a:moveTo>
                    <a:lnTo>
                      <a:pt x="158750" y="0"/>
                    </a:lnTo>
                    <a:lnTo>
                      <a:pt x="158750" y="63500"/>
                    </a:lnTo>
                    <a:lnTo>
                      <a:pt x="95250" y="63500"/>
                    </a:lnTo>
                    <a:close/>
                    <a:moveTo>
                      <a:pt x="0" y="0"/>
                    </a:moveTo>
                    <a:lnTo>
                      <a:pt x="63500" y="0"/>
                    </a:lnTo>
                    <a:lnTo>
                      <a:pt x="63500" y="63500"/>
                    </a:lnTo>
                    <a:lnTo>
                      <a:pt x="0" y="635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cxnSp>
          <p:nvCxnSpPr>
            <p:cNvPr id="59" name="Straight Arrow Connector 58"/>
            <p:cNvCxnSpPr>
              <a:endCxn id="37" idx="1"/>
            </p:cNvCxnSpPr>
            <p:nvPr/>
          </p:nvCxnSpPr>
          <p:spPr bwMode="auto">
            <a:xfrm flipV="1">
              <a:off x="538471" y="1822687"/>
              <a:ext cx="4844647" cy="9151"/>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2" name="Arc 31"/>
            <p:cNvSpPr/>
            <p:nvPr/>
          </p:nvSpPr>
          <p:spPr>
            <a:xfrm rot="4570599">
              <a:off x="413206" y="1830012"/>
              <a:ext cx="370995" cy="560838"/>
            </a:xfrm>
            <a:prstGeom prst="arc">
              <a:avLst>
                <a:gd name="adj1" fmla="val 18663440"/>
                <a:gd name="adj2" fmla="val 2382091"/>
              </a:avLst>
            </a:prstGeom>
            <a:ln w="19050">
              <a:solidFill>
                <a:srgbClr val="2784BD"/>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500" b="1" dirty="0">
                <a:solidFill>
                  <a:schemeClr val="accent6">
                    <a:lumMod val="75000"/>
                    <a:lumOff val="25000"/>
                  </a:schemeClr>
                </a:solidFill>
                <a:latin typeface="Times New Roman" panose="02020603050405020304" pitchFamily="18" charset="0"/>
                <a:cs typeface="Times New Roman" panose="02020603050405020304" pitchFamily="18" charset="0"/>
              </a:endParaRPr>
            </a:p>
          </p:txBody>
        </p:sp>
        <p:sp>
          <p:nvSpPr>
            <p:cNvPr id="36" name="Arc 35"/>
            <p:cNvSpPr/>
            <p:nvPr/>
          </p:nvSpPr>
          <p:spPr>
            <a:xfrm rot="5400000">
              <a:off x="286069" y="1906099"/>
              <a:ext cx="888019" cy="1000611"/>
            </a:xfrm>
            <a:prstGeom prst="arc">
              <a:avLst>
                <a:gd name="adj1" fmla="val 15710038"/>
                <a:gd name="adj2" fmla="val 1873818"/>
              </a:avLst>
            </a:prstGeom>
            <a:ln w="1905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500">
                <a:latin typeface="Times New Roman" panose="02020603050405020304" pitchFamily="18" charset="0"/>
                <a:cs typeface="Times New Roman" panose="02020603050405020304" pitchFamily="18" charset="0"/>
              </a:endParaRPr>
            </a:p>
          </p:txBody>
        </p:sp>
      </p:grpSp>
      <p:sp>
        <p:nvSpPr>
          <p:cNvPr id="4" name="TextBox 3"/>
          <p:cNvSpPr txBox="1"/>
          <p:nvPr/>
        </p:nvSpPr>
        <p:spPr>
          <a:xfrm>
            <a:off x="43168" y="1664972"/>
            <a:ext cx="2258887" cy="461665"/>
          </a:xfrm>
          <a:prstGeom prst="rect">
            <a:avLst/>
          </a:prstGeom>
          <a:noFill/>
        </p:spPr>
        <p:txBody>
          <a:bodyPr wrap="square" rtlCol="0">
            <a:spAutoFit/>
          </a:bodyPr>
          <a:lstStyle/>
          <a:p>
            <a:r>
              <a:rPr lang="en-US" sz="2400" u="sng" dirty="0">
                <a:solidFill>
                  <a:srgbClr val="0070C0"/>
                </a:solidFill>
                <a:latin typeface="Arial" panose="020B0604020202020204" pitchFamily="34" charset="0"/>
                <a:cs typeface="Arial" panose="020B0604020202020204" pitchFamily="34" charset="0"/>
              </a:rPr>
              <a:t>Example:</a:t>
            </a:r>
          </a:p>
        </p:txBody>
      </p:sp>
      <p:sp>
        <p:nvSpPr>
          <p:cNvPr id="5" name="TextBox 4"/>
          <p:cNvSpPr txBox="1"/>
          <p:nvPr/>
        </p:nvSpPr>
        <p:spPr>
          <a:xfrm>
            <a:off x="703877" y="4957046"/>
            <a:ext cx="163336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Azimuth</a:t>
            </a:r>
          </a:p>
        </p:txBody>
      </p:sp>
      <p:sp>
        <p:nvSpPr>
          <p:cNvPr id="37" name="TextBox 36"/>
          <p:cNvSpPr txBox="1"/>
          <p:nvPr/>
        </p:nvSpPr>
        <p:spPr>
          <a:xfrm>
            <a:off x="6119531" y="2448367"/>
            <a:ext cx="163336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Range</a:t>
            </a:r>
          </a:p>
        </p:txBody>
      </p:sp>
      <p:sp>
        <p:nvSpPr>
          <p:cNvPr id="45" name="TextBox 19"/>
          <p:cNvSpPr txBox="1"/>
          <p:nvPr/>
        </p:nvSpPr>
        <p:spPr>
          <a:xfrm>
            <a:off x="-15853" y="6240813"/>
            <a:ext cx="12207203" cy="523220"/>
          </a:xfrm>
          <a:prstGeom prst="rect">
            <a:avLst/>
          </a:prstGeom>
          <a:solidFill>
            <a:srgbClr val="00206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rgbClr val="FFFF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Only image information is insufficient for robust classification</a:t>
            </a:r>
          </a:p>
        </p:txBody>
      </p:sp>
      <p:sp>
        <p:nvSpPr>
          <p:cNvPr id="46" name="Rounded Rectangle 45"/>
          <p:cNvSpPr/>
          <p:nvPr/>
        </p:nvSpPr>
        <p:spPr bwMode="auto">
          <a:xfrm>
            <a:off x="1" y="1246757"/>
            <a:ext cx="12191999" cy="426579"/>
          </a:xfrm>
          <a:prstGeom prst="roundRect">
            <a:avLst/>
          </a:prstGeom>
          <a:ln>
            <a:solidFill>
              <a:srgbClr val="C00000"/>
            </a:solidFill>
          </a:ln>
          <a:ex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FF0000"/>
                </a:solidFill>
                <a:latin typeface="Verdana" panose="020B0604030504040204" pitchFamily="34" charset="0"/>
                <a:ea typeface="Verdana" panose="020B0604030504040204" pitchFamily="34" charset="0"/>
                <a:cs typeface="Verdana" panose="020B0604030504040204" pitchFamily="34" charset="0"/>
              </a:rPr>
              <a:t>Labelled</a:t>
            </a: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2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microwave images </a:t>
            </a: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are </a:t>
            </a:r>
            <a:r>
              <a:rPr lang="en-US" sz="2400" dirty="0">
                <a:solidFill>
                  <a:srgbClr val="FF0000"/>
                </a:solidFill>
                <a:latin typeface="Verdana" panose="020B0604030504040204" pitchFamily="34" charset="0"/>
                <a:ea typeface="Verdana" panose="020B0604030504040204" pitchFamily="34" charset="0"/>
                <a:cs typeface="Verdana" panose="020B0604030504040204" pitchFamily="34" charset="0"/>
              </a:rPr>
              <a:t>very few </a:t>
            </a: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to learn all possible variations</a:t>
            </a:r>
          </a:p>
        </p:txBody>
      </p:sp>
      <p:sp>
        <p:nvSpPr>
          <p:cNvPr id="48" name="TextBox 47"/>
          <p:cNvSpPr txBox="1"/>
          <p:nvPr/>
        </p:nvSpPr>
        <p:spPr>
          <a:xfrm>
            <a:off x="-649" y="713987"/>
            <a:ext cx="12191999"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Appearance of a ship varies with satellite viewing angle</a:t>
            </a:r>
          </a:p>
        </p:txBody>
      </p:sp>
      <p:cxnSp>
        <p:nvCxnSpPr>
          <p:cNvPr id="8" name="Straight Arrow Connector 7"/>
          <p:cNvCxnSpPr/>
          <p:nvPr/>
        </p:nvCxnSpPr>
        <p:spPr>
          <a:xfrm flipH="1">
            <a:off x="9749152" y="2611782"/>
            <a:ext cx="291829" cy="1352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9996386" y="4819737"/>
            <a:ext cx="291829" cy="1352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10127209" y="4957046"/>
            <a:ext cx="291829" cy="1352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10230233" y="5131290"/>
            <a:ext cx="291829" cy="1352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11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Proposed Method</a:t>
            </a:r>
            <a:endParaRPr lang="en-US" dirty="0"/>
          </a:p>
        </p:txBody>
      </p:sp>
      <p:sp>
        <p:nvSpPr>
          <p:cNvPr id="4" name="Rounded Rectangle 3"/>
          <p:cNvSpPr/>
          <p:nvPr/>
        </p:nvSpPr>
        <p:spPr bwMode="auto">
          <a:xfrm>
            <a:off x="0" y="730158"/>
            <a:ext cx="12192000" cy="578882"/>
          </a:xfrm>
          <a:prstGeom prst="roundRect">
            <a:avLst/>
          </a:prstGeom>
          <a:solidFill>
            <a:srgbClr val="600000"/>
          </a:solidFill>
          <a:extLst/>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Use viewing angle as an additional information in a NN</a:t>
            </a:r>
          </a:p>
        </p:txBody>
      </p:sp>
      <p:grpSp>
        <p:nvGrpSpPr>
          <p:cNvPr id="5" name="グループ化 47"/>
          <p:cNvGrpSpPr/>
          <p:nvPr/>
        </p:nvGrpSpPr>
        <p:grpSpPr>
          <a:xfrm>
            <a:off x="914400" y="2028011"/>
            <a:ext cx="10661301" cy="4321198"/>
            <a:chOff x="96042" y="2074045"/>
            <a:chExt cx="9212444" cy="4027488"/>
          </a:xfrm>
        </p:grpSpPr>
        <p:sp>
          <p:nvSpPr>
            <p:cNvPr id="6" name="Rectangle 5"/>
            <p:cNvSpPr/>
            <p:nvPr/>
          </p:nvSpPr>
          <p:spPr bwMode="auto">
            <a:xfrm>
              <a:off x="5097743" y="2975261"/>
              <a:ext cx="1768331" cy="690015"/>
            </a:xfrm>
            <a:prstGeom prst="rect">
              <a:avLst/>
            </a:prstGeom>
            <a:ln w="28575">
              <a:solidFill>
                <a:schemeClr val="tx1"/>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atin typeface="Arial" panose="020B0604020202020204" pitchFamily="34" charset="0"/>
                  <a:ea typeface="+mj-ea"/>
                  <a:cs typeface="Arial" panose="020B0604020202020204" pitchFamily="34" charset="0"/>
                </a:rPr>
                <a:t>CNN</a:t>
              </a:r>
              <a:endParaRPr lang="en-US" sz="2400" dirty="0">
                <a:latin typeface="Arial" panose="020B0604020202020204" pitchFamily="34" charset="0"/>
                <a:ea typeface="+mj-ea"/>
                <a:cs typeface="Arial" panose="020B0604020202020204" pitchFamily="34" charset="0"/>
              </a:endParaRPr>
            </a:p>
          </p:txBody>
        </p:sp>
        <p:cxnSp>
          <p:nvCxnSpPr>
            <p:cNvPr id="7" name="Straight Arrow Connector 6"/>
            <p:cNvCxnSpPr/>
            <p:nvPr/>
          </p:nvCxnSpPr>
          <p:spPr bwMode="auto">
            <a:xfrm>
              <a:off x="4460314" y="3320268"/>
              <a:ext cx="609719" cy="1"/>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8" name="TextBox 7"/>
            <p:cNvSpPr txBox="1"/>
            <p:nvPr/>
          </p:nvSpPr>
          <p:spPr>
            <a:xfrm>
              <a:off x="7834541" y="2932864"/>
              <a:ext cx="1170153" cy="774514"/>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Ship </a:t>
              </a:r>
              <a:r>
                <a:rPr lang="en-US" sz="2400" dirty="0" smtClean="0">
                  <a:latin typeface="Arial" panose="020B0604020202020204" pitchFamily="34" charset="0"/>
                  <a:cs typeface="Arial" panose="020B0604020202020204" pitchFamily="34" charset="0"/>
                </a:rPr>
                <a:t>Class</a:t>
              </a:r>
              <a:endParaRPr lang="en-US" sz="2400" dirty="0">
                <a:latin typeface="Arial" panose="020B0604020202020204" pitchFamily="34" charset="0"/>
                <a:cs typeface="Arial" panose="020B0604020202020204" pitchFamily="34" charset="0"/>
              </a:endParaRPr>
            </a:p>
          </p:txBody>
        </p:sp>
        <p:cxnSp>
          <p:nvCxnSpPr>
            <p:cNvPr id="9" name="Straight Arrow Connector 8"/>
            <p:cNvCxnSpPr>
              <a:stCxn id="6" idx="3"/>
              <a:endCxn id="8" idx="1"/>
            </p:cNvCxnSpPr>
            <p:nvPr/>
          </p:nvCxnSpPr>
          <p:spPr bwMode="auto">
            <a:xfrm flipV="1">
              <a:off x="6866073" y="3320121"/>
              <a:ext cx="968467" cy="147"/>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 name="Straight Arrow Connector 9"/>
            <p:cNvCxnSpPr>
              <a:endCxn id="6" idx="2"/>
            </p:cNvCxnSpPr>
            <p:nvPr/>
          </p:nvCxnSpPr>
          <p:spPr bwMode="auto">
            <a:xfrm flipH="1" flipV="1">
              <a:off x="5981909" y="3665276"/>
              <a:ext cx="12782" cy="1284091"/>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1" name="グループ化 16"/>
            <p:cNvGrpSpPr/>
            <p:nvPr/>
          </p:nvGrpSpPr>
          <p:grpSpPr>
            <a:xfrm>
              <a:off x="2896346" y="2557038"/>
              <a:ext cx="1450343" cy="1452919"/>
              <a:chOff x="2490559" y="2219533"/>
              <a:chExt cx="1930406" cy="1933835"/>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559" y="2219533"/>
                <a:ext cx="1248364" cy="1170052"/>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951" y="2383477"/>
                <a:ext cx="1212664" cy="1136592"/>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5312" y="2528776"/>
                <a:ext cx="1248364" cy="1170052"/>
              </a:xfrm>
              <a:prstGeom prst="rect">
                <a:avLst/>
              </a:prstGeom>
              <a:ln w="19050">
                <a:solidFill>
                  <a:schemeClr val="tx1"/>
                </a:solidFill>
              </a:ln>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766" y="2683398"/>
                <a:ext cx="1248364" cy="1170052"/>
              </a:xfrm>
              <a:prstGeom prst="rect">
                <a:avLst/>
              </a:prstGeom>
              <a:ln w="19050">
                <a:solidFill>
                  <a:schemeClr val="tx1"/>
                </a:solidFill>
              </a:ln>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6220" y="2838019"/>
                <a:ext cx="1248364" cy="1170052"/>
              </a:xfrm>
              <a:prstGeom prst="rect">
                <a:avLst/>
              </a:prstGeom>
              <a:ln w="19050">
                <a:solidFill>
                  <a:schemeClr val="tx1"/>
                </a:solidFill>
              </a:ln>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0102" y="3018464"/>
                <a:ext cx="1210863" cy="1134904"/>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2" name="TextBox 11"/>
            <p:cNvSpPr txBox="1"/>
            <p:nvPr/>
          </p:nvSpPr>
          <p:spPr>
            <a:xfrm>
              <a:off x="3596454" y="3759489"/>
              <a:ext cx="1114425" cy="323165"/>
            </a:xfrm>
            <a:prstGeom prst="rect">
              <a:avLst/>
            </a:prstGeom>
            <a:noFill/>
          </p:spPr>
          <p:txBody>
            <a:bodyPr wrap="square" rtlCol="0">
              <a:spAutoFit/>
            </a:bodyPr>
            <a:lstStyle/>
            <a:p>
              <a:r>
                <a:rPr lang="en-US" sz="1500" dirty="0">
                  <a:solidFill>
                    <a:schemeClr val="bg1"/>
                  </a:solidFill>
                  <a:latin typeface="Times New Roman" panose="02020603050405020304" pitchFamily="18" charset="0"/>
                  <a:cs typeface="Times New Roman" panose="02020603050405020304" pitchFamily="18" charset="0"/>
                </a:rPr>
                <a:t>© JAXA</a:t>
              </a:r>
            </a:p>
          </p:txBody>
        </p:sp>
        <p:sp>
          <p:nvSpPr>
            <p:cNvPr id="13" name="フローチャート: 磁気ディスク 5"/>
            <p:cNvSpPr/>
            <p:nvPr/>
          </p:nvSpPr>
          <p:spPr bwMode="auto">
            <a:xfrm>
              <a:off x="231664" y="4842182"/>
              <a:ext cx="1792845" cy="807647"/>
            </a:xfrm>
            <a:prstGeom prst="flowChartMagneticDisk">
              <a:avLst/>
            </a:prstGeom>
            <a:solidFill>
              <a:srgbClr val="FFC000"/>
            </a:solidFill>
            <a:ln w="19050">
              <a:solidFill>
                <a:schemeClr val="tx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2400" dirty="0">
                  <a:latin typeface="Arial" panose="020B0604020202020204" pitchFamily="34" charset="0"/>
                  <a:ea typeface="+mj-ea"/>
                  <a:cs typeface="Arial" panose="020B0604020202020204" pitchFamily="34" charset="0"/>
                </a:rPr>
                <a:t>Metadata</a:t>
              </a:r>
              <a:endParaRPr kumimoji="1" lang="ja-JP" altLang="en-US" sz="2400" dirty="0">
                <a:latin typeface="Arial" panose="020B0604020202020204" pitchFamily="34" charset="0"/>
                <a:ea typeface="+mj-ea"/>
                <a:cs typeface="Arial" panose="020B0604020202020204" pitchFamily="34" charset="0"/>
              </a:endParaRPr>
            </a:p>
          </p:txBody>
        </p:sp>
        <p:sp>
          <p:nvSpPr>
            <p:cNvPr id="14" name="Rectangle 9"/>
            <p:cNvSpPr/>
            <p:nvPr/>
          </p:nvSpPr>
          <p:spPr bwMode="auto">
            <a:xfrm>
              <a:off x="2538242" y="4766144"/>
              <a:ext cx="2018370" cy="980072"/>
            </a:xfrm>
            <a:prstGeom prst="rect">
              <a:avLst/>
            </a:prstGeom>
            <a:solidFill>
              <a:srgbClr val="FFC000"/>
            </a:solidFill>
            <a:ln w="28575">
              <a:solidFill>
                <a:schemeClr val="tx1"/>
              </a:solidFill>
            </a:ln>
            <a:ex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200" dirty="0">
                  <a:latin typeface="Arial" panose="020B0604020202020204" pitchFamily="34" charset="0"/>
                  <a:ea typeface="+mj-ea"/>
                  <a:cs typeface="Arial" panose="020B0604020202020204" pitchFamily="34" charset="0"/>
                </a:rPr>
                <a:t>Extract Viewing Angle Map </a:t>
              </a:r>
            </a:p>
          </p:txBody>
        </p:sp>
        <p:cxnSp>
          <p:nvCxnSpPr>
            <p:cNvPr id="15" name="Straight Arrow Connector 6"/>
            <p:cNvCxnSpPr>
              <a:stCxn id="13" idx="4"/>
              <a:endCxn id="14" idx="1"/>
            </p:cNvCxnSpPr>
            <p:nvPr/>
          </p:nvCxnSpPr>
          <p:spPr bwMode="auto">
            <a:xfrm>
              <a:off x="2024509" y="5246006"/>
              <a:ext cx="513733" cy="10174"/>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16" name="Picture 1"/>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156" b="98555" l="5195" r="95455">
                          <a14:foregroundMark x1="5195" y1="14451" x2="5195" y2="14451"/>
                          <a14:foregroundMark x1="75325" y1="1734" x2="75325" y2="1734"/>
                          <a14:foregroundMark x1="95779" y1="86416" x2="95779" y2="86416"/>
                          <a14:foregroundMark x1="23377" y1="98555" x2="23377" y2="98555"/>
                        </a14:backgroundRemoval>
                      </a14:imgEffect>
                    </a14:imgLayer>
                  </a14:imgProps>
                </a:ext>
                <a:ext uri="{28A0092B-C50C-407E-A947-70E740481C1C}">
                  <a14:useLocalDpi xmlns:a14="http://schemas.microsoft.com/office/drawing/2010/main" val="0"/>
                </a:ext>
              </a:extLst>
            </a:blip>
            <a:srcRect/>
            <a:stretch>
              <a:fillRect/>
            </a:stretch>
          </p:blipFill>
          <p:spPr bwMode="auto">
            <a:xfrm>
              <a:off x="4973124" y="3941533"/>
              <a:ext cx="2088594"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6"/>
            <p:cNvCxnSpPr/>
            <p:nvPr/>
          </p:nvCxnSpPr>
          <p:spPr bwMode="auto">
            <a:xfrm>
              <a:off x="4542256" y="5246006"/>
              <a:ext cx="746553" cy="0"/>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18" name="Content Placeholder 3"/>
            <p:cNvPicPr>
              <a:picLocks noChangeAspect="1"/>
            </p:cNvPicPr>
            <p:nvPr/>
          </p:nvPicPr>
          <p:blipFill rotWithShape="1">
            <a:blip r:embed="rId8" cstate="print">
              <a:clrChange>
                <a:clrFrom>
                  <a:srgbClr val="000000"/>
                </a:clrFrom>
                <a:clrTo>
                  <a:srgbClr val="000000">
                    <a:alpha val="0"/>
                  </a:srgbClr>
                </a:clrTo>
              </a:clrChange>
              <a:extLst>
                <a:ext uri="{BEBA8EAE-BF5A-486C-A8C5-ECC9F3942E4B}">
                  <a14:imgProps xmlns:a14="http://schemas.microsoft.com/office/drawing/2010/main">
                    <a14:imgLayer r:embed="rId9">
                      <a14:imgEffect>
                        <a14:backgroundRemoval t="4741" b="96154" l="5287" r="95430">
                          <a14:foregroundMark x1="5287" y1="18694" x2="5287" y2="18694"/>
                          <a14:foregroundMark x1="75806" y1="4919" x2="75806" y2="4919"/>
                          <a14:foregroundMark x1="94892" y1="83631" x2="94892" y2="83631"/>
                          <a14:foregroundMark x1="24283" y1="96154" x2="24283" y2="96154"/>
                          <a14:foregroundMark x1="6452" y1="16458" x2="6452" y2="16458"/>
                          <a14:foregroundMark x1="75717" y1="5456" x2="75717" y2="5456"/>
                          <a14:foregroundMark x1="95430" y1="83542" x2="95430" y2="83542"/>
                          <a14:foregroundMark x1="25179" y1="95707" x2="25179" y2="95707"/>
                        </a14:backgroundRemoval>
                      </a14:imgEffect>
                    </a14:imgLayer>
                  </a14:imgProps>
                </a:ext>
                <a:ext uri="{28A0092B-C50C-407E-A947-70E740481C1C}">
                  <a14:useLocalDpi xmlns:a14="http://schemas.microsoft.com/office/drawing/2010/main" val="0"/>
                </a:ext>
              </a:extLst>
            </a:blip>
            <a:srcRect l="3387" t="3460" r="4651" b="3442"/>
            <a:stretch/>
          </p:blipFill>
          <p:spPr>
            <a:xfrm rot="21598123">
              <a:off x="149253" y="2308484"/>
              <a:ext cx="1905880" cy="2160000"/>
            </a:xfrm>
            <a:prstGeom prst="rect">
              <a:avLst/>
            </a:prstGeom>
            <a:ln>
              <a:noFill/>
            </a:ln>
            <a:effectLst/>
          </p:spPr>
        </p:pic>
        <p:sp>
          <p:nvSpPr>
            <p:cNvPr id="19" name="TextBox 6"/>
            <p:cNvSpPr txBox="1"/>
            <p:nvPr/>
          </p:nvSpPr>
          <p:spPr>
            <a:xfrm>
              <a:off x="1223795" y="3881292"/>
              <a:ext cx="894588" cy="323165"/>
            </a:xfrm>
            <a:prstGeom prst="rect">
              <a:avLst/>
            </a:prstGeom>
            <a:noFill/>
          </p:spPr>
          <p:txBody>
            <a:bodyPr wrap="square" rtlCol="0">
              <a:spAutoFit/>
            </a:bodyPr>
            <a:lstStyle/>
            <a:p>
              <a:pPr algn="ctr"/>
              <a:r>
                <a:rPr lang="en-US" sz="1500" dirty="0">
                  <a:solidFill>
                    <a:schemeClr val="bg1"/>
                  </a:solidFill>
                  <a:latin typeface="Times New Roman" panose="02020603050405020304" pitchFamily="18" charset="0"/>
                  <a:cs typeface="Times New Roman" panose="02020603050405020304" pitchFamily="18" charset="0"/>
                </a:rPr>
                <a:t>© JAXA</a:t>
              </a:r>
            </a:p>
          </p:txBody>
        </p:sp>
        <p:cxnSp>
          <p:nvCxnSpPr>
            <p:cNvPr id="20" name="Straight Arrow Connector 6"/>
            <p:cNvCxnSpPr/>
            <p:nvPr/>
          </p:nvCxnSpPr>
          <p:spPr bwMode="auto">
            <a:xfrm>
              <a:off x="2024509" y="3320268"/>
              <a:ext cx="721919" cy="0"/>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1" name="角丸四角形 18"/>
            <p:cNvSpPr/>
            <p:nvPr/>
          </p:nvSpPr>
          <p:spPr bwMode="auto">
            <a:xfrm>
              <a:off x="96042" y="2074045"/>
              <a:ext cx="2025689" cy="3930185"/>
            </a:xfrm>
            <a:prstGeom prst="roundRect">
              <a:avLst>
                <a:gd name="adj" fmla="val 6944"/>
              </a:avLst>
            </a:prstGeom>
            <a:noFill/>
            <a:ln w="28575">
              <a:solidFill>
                <a:schemeClr val="tx1"/>
              </a:solidFill>
              <a:prstDash val="sysDash"/>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2" name="TextBox 9"/>
            <p:cNvSpPr txBox="1"/>
            <p:nvPr/>
          </p:nvSpPr>
          <p:spPr>
            <a:xfrm>
              <a:off x="6768551" y="4175373"/>
              <a:ext cx="2539935" cy="1004000"/>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Viewing angle map</a:t>
              </a:r>
            </a:p>
            <a:p>
              <a:pPr algn="ctr"/>
              <a:r>
                <a:rPr lang="en-US" sz="2000" dirty="0">
                  <a:solidFill>
                    <a:srgbClr val="0070C0"/>
                  </a:solidFill>
                  <a:latin typeface="Arial" panose="020B0604020202020204" pitchFamily="34" charset="0"/>
                  <a:cs typeface="Arial" panose="020B0604020202020204" pitchFamily="34" charset="0"/>
                </a:rPr>
                <a:t>Shows viewing angle at each pixel</a:t>
              </a:r>
            </a:p>
          </p:txBody>
        </p:sp>
        <p:sp>
          <p:nvSpPr>
            <p:cNvPr id="23" name="フリーフォーム 45"/>
            <p:cNvSpPr/>
            <p:nvPr/>
          </p:nvSpPr>
          <p:spPr bwMode="auto">
            <a:xfrm rot="4500000">
              <a:off x="930970" y="4430984"/>
              <a:ext cx="533177" cy="322459"/>
            </a:xfrm>
            <a:custGeom>
              <a:avLst/>
              <a:gdLst>
                <a:gd name="connsiteX0" fmla="*/ 0 w 2024743"/>
                <a:gd name="connsiteY0" fmla="*/ 345610 h 691220"/>
                <a:gd name="connsiteX1" fmla="*/ 615821 w 2024743"/>
                <a:gd name="connsiteY1" fmla="*/ 9708 h 691220"/>
                <a:gd name="connsiteX2" fmla="*/ 1296955 w 2024743"/>
                <a:gd name="connsiteY2" fmla="*/ 681512 h 691220"/>
                <a:gd name="connsiteX3" fmla="*/ 2024743 w 2024743"/>
                <a:gd name="connsiteY3" fmla="*/ 345610 h 691220"/>
              </a:gdLst>
              <a:ahLst/>
              <a:cxnLst>
                <a:cxn ang="0">
                  <a:pos x="connsiteX0" y="connsiteY0"/>
                </a:cxn>
                <a:cxn ang="0">
                  <a:pos x="connsiteX1" y="connsiteY1"/>
                </a:cxn>
                <a:cxn ang="0">
                  <a:pos x="connsiteX2" y="connsiteY2"/>
                </a:cxn>
                <a:cxn ang="0">
                  <a:pos x="connsiteX3" y="connsiteY3"/>
                </a:cxn>
              </a:cxnLst>
              <a:rect l="l" t="t" r="r" b="b"/>
              <a:pathLst>
                <a:path w="2024743" h="691220">
                  <a:moveTo>
                    <a:pt x="0" y="345610"/>
                  </a:moveTo>
                  <a:cubicBezTo>
                    <a:pt x="199831" y="149667"/>
                    <a:pt x="399662" y="-46276"/>
                    <a:pt x="615821" y="9708"/>
                  </a:cubicBezTo>
                  <a:cubicBezTo>
                    <a:pt x="831980" y="65692"/>
                    <a:pt x="1062135" y="625528"/>
                    <a:pt x="1296955" y="681512"/>
                  </a:cubicBezTo>
                  <a:cubicBezTo>
                    <a:pt x="1531775" y="737496"/>
                    <a:pt x="1778259" y="541553"/>
                    <a:pt x="2024743" y="345610"/>
                  </a:cubicBezTo>
                </a:path>
              </a:pathLst>
            </a:custGeom>
            <a:noFill/>
            <a:ln>
              <a:solidFill>
                <a:schemeClr val="accent6">
                  <a:lumMod val="90000"/>
                  <a:lumOff val="10000"/>
                </a:schemeClr>
              </a:solidFill>
            </a:ln>
            <a:effectLst/>
            <a:extLst/>
          </p:spPr>
          <p:txBody>
            <a:bodyPr rtlCol="0" anchor="ctr"/>
            <a:lstStyle/>
            <a:p>
              <a:pPr algn="ctr"/>
              <a:endParaRPr kumimoji="1" lang="ja-JP" altLang="en-US"/>
            </a:p>
          </p:txBody>
        </p:sp>
      </p:grpSp>
      <p:sp>
        <p:nvSpPr>
          <p:cNvPr id="31" name="TextBox 30"/>
          <p:cNvSpPr txBox="1"/>
          <p:nvPr/>
        </p:nvSpPr>
        <p:spPr>
          <a:xfrm>
            <a:off x="1234730" y="2020694"/>
            <a:ext cx="1170153" cy="461665"/>
          </a:xfrm>
          <a:prstGeom prst="rect">
            <a:avLst/>
          </a:prstGeom>
          <a:noFill/>
        </p:spPr>
        <p:txBody>
          <a:bodyPr wrap="square" rtlCol="0">
            <a:spAutoFit/>
          </a:bodyPr>
          <a:lstStyle/>
          <a:p>
            <a:pPr algn="ctr"/>
            <a:r>
              <a:rPr lang="en-US" sz="2400" dirty="0" smtClean="0">
                <a:latin typeface="Arial" panose="020B0604020202020204" pitchFamily="34" charset="0"/>
                <a:cs typeface="Arial" panose="020B0604020202020204" pitchFamily="34" charset="0"/>
              </a:rPr>
              <a:t>Image</a:t>
            </a:r>
            <a:endParaRPr lang="en-US" sz="2400" dirty="0">
              <a:latin typeface="Arial" panose="020B0604020202020204" pitchFamily="34" charset="0"/>
              <a:cs typeface="Arial" panose="020B0604020202020204" pitchFamily="34" charset="0"/>
            </a:endParaRPr>
          </a:p>
        </p:txBody>
      </p:sp>
      <p:sp>
        <p:nvSpPr>
          <p:cNvPr id="32" name="TextBox 31"/>
          <p:cNvSpPr txBox="1"/>
          <p:nvPr/>
        </p:nvSpPr>
        <p:spPr>
          <a:xfrm>
            <a:off x="3903391" y="2084133"/>
            <a:ext cx="1939020"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Ship Images</a:t>
            </a:r>
          </a:p>
        </p:txBody>
      </p:sp>
      <p:sp>
        <p:nvSpPr>
          <p:cNvPr id="33" name="Rectangle 32"/>
          <p:cNvSpPr/>
          <p:nvPr/>
        </p:nvSpPr>
        <p:spPr bwMode="auto">
          <a:xfrm rot="20980948">
            <a:off x="6877574" y="4167609"/>
            <a:ext cx="1692311" cy="2036467"/>
          </a:xfrm>
          <a:custGeom>
            <a:avLst/>
            <a:gdLst>
              <a:gd name="connsiteX0" fmla="*/ 0 w 1518377"/>
              <a:gd name="connsiteY0" fmla="*/ 0 h 1872356"/>
              <a:gd name="connsiteX1" fmla="*/ 1518377 w 1518377"/>
              <a:gd name="connsiteY1" fmla="*/ 0 h 1872356"/>
              <a:gd name="connsiteX2" fmla="*/ 1518377 w 1518377"/>
              <a:gd name="connsiteY2" fmla="*/ 1872356 h 1872356"/>
              <a:gd name="connsiteX3" fmla="*/ 0 w 1518377"/>
              <a:gd name="connsiteY3" fmla="*/ 1872356 h 1872356"/>
              <a:gd name="connsiteX4" fmla="*/ 0 w 1518377"/>
              <a:gd name="connsiteY4" fmla="*/ 0 h 1872356"/>
              <a:gd name="connsiteX0" fmla="*/ 0 w 1550506"/>
              <a:gd name="connsiteY0" fmla="*/ 0 h 1878204"/>
              <a:gd name="connsiteX1" fmla="*/ 1550506 w 1550506"/>
              <a:gd name="connsiteY1" fmla="*/ 5848 h 1878204"/>
              <a:gd name="connsiteX2" fmla="*/ 1550506 w 1550506"/>
              <a:gd name="connsiteY2" fmla="*/ 1878204 h 1878204"/>
              <a:gd name="connsiteX3" fmla="*/ 32129 w 1550506"/>
              <a:gd name="connsiteY3" fmla="*/ 1878204 h 1878204"/>
              <a:gd name="connsiteX4" fmla="*/ 0 w 1550506"/>
              <a:gd name="connsiteY4" fmla="*/ 0 h 187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506" h="1878204">
                <a:moveTo>
                  <a:pt x="0" y="0"/>
                </a:moveTo>
                <a:lnTo>
                  <a:pt x="1550506" y="5848"/>
                </a:lnTo>
                <a:lnTo>
                  <a:pt x="1550506" y="1878204"/>
                </a:lnTo>
                <a:lnTo>
                  <a:pt x="32129" y="1878204"/>
                </a:lnTo>
                <a:lnTo>
                  <a:pt x="0" y="0"/>
                </a:lnTo>
                <a:close/>
              </a:path>
            </a:pathLst>
          </a:custGeom>
          <a:noFill/>
          <a:ln w="19050">
            <a:solidFill>
              <a:schemeClr val="tx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mc:AlternateContent xmlns:mc="http://schemas.openxmlformats.org/markup-compatibility/2006" xmlns:a14="http://schemas.microsoft.com/office/drawing/2010/main">
        <mc:Choice Requires="a14">
          <p:sp>
            <p:nvSpPr>
              <p:cNvPr id="36" name="TextBox 35"/>
              <p:cNvSpPr txBox="1"/>
              <p:nvPr/>
            </p:nvSpPr>
            <p:spPr>
              <a:xfrm>
                <a:off x="5833554" y="6184047"/>
                <a:ext cx="2026111"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rgbClr val="0070C0"/>
                              </a:solidFill>
                              <a:latin typeface="Cambria Math" panose="02040503050406030204" pitchFamily="18" charset="0"/>
                              <a:cs typeface="Arial" panose="020B0604020202020204" pitchFamily="34" charset="0"/>
                            </a:rPr>
                          </m:ctrlPr>
                        </m:sSupPr>
                        <m:e>
                          <m:r>
                            <a:rPr lang="en-US" i="1">
                              <a:solidFill>
                                <a:sysClr val="windowText" lastClr="000000"/>
                              </a:solidFill>
                              <a:latin typeface="Cambria Math" panose="02040503050406030204" pitchFamily="18" charset="0"/>
                              <a:cs typeface="Arial" panose="020B0604020202020204" pitchFamily="34" charset="0"/>
                            </a:rPr>
                            <m:t>25</m:t>
                          </m:r>
                        </m:e>
                        <m:sup>
                          <m:r>
                            <a:rPr lang="en-US" i="1">
                              <a:solidFill>
                                <a:sysClr val="windowText" lastClr="000000"/>
                              </a:solidFill>
                              <a:latin typeface="Cambria Math" panose="02040503050406030204" pitchFamily="18" charset="0"/>
                              <a:ea typeface="Cambria Math" panose="02040503050406030204" pitchFamily="18" charset="0"/>
                              <a:cs typeface="Arial" panose="020B0604020202020204" pitchFamily="34" charset="0"/>
                            </a:rPr>
                            <m:t>°</m:t>
                          </m:r>
                        </m:sup>
                      </m:sSup>
                    </m:oMath>
                  </m:oMathPara>
                </a14:m>
                <a:endParaRPr lang="en-US" dirty="0">
                  <a:latin typeface="Arial" panose="020B0604020202020204" pitchFamily="34" charset="0"/>
                  <a:cs typeface="Arial" panose="020B0604020202020204" pitchFamily="34"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833554" y="6184047"/>
                <a:ext cx="2026111" cy="37555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725516" y="6020851"/>
                <a:ext cx="2026111"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40</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oMath>
                  </m:oMathPara>
                </a14:m>
                <a:endParaRPr lang="en-US" dirty="0">
                  <a:latin typeface="Arial" panose="020B0604020202020204" pitchFamily="34" charset="0"/>
                  <a:cs typeface="Arial" panose="020B0604020202020204" pitchFamily="34"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7725516" y="6020851"/>
                <a:ext cx="2026111" cy="375552"/>
              </a:xfrm>
              <a:prstGeom prst="rect">
                <a:avLst/>
              </a:prstGeom>
              <a:blipFill rotWithShape="0">
                <a:blip r:embed="rId11"/>
                <a:stretch>
                  <a:fillRect/>
                </a:stretch>
              </a:blipFill>
            </p:spPr>
            <p:txBody>
              <a:bodyPr/>
              <a:lstStyle/>
              <a:p>
                <a:r>
                  <a:rPr lang="en-US">
                    <a:noFill/>
                  </a:rPr>
                  <a:t> </a:t>
                </a:r>
              </a:p>
            </p:txBody>
          </p:sp>
        </mc:Fallback>
      </mc:AlternateContent>
      <p:sp>
        <p:nvSpPr>
          <p:cNvPr id="35" name="Rounded Rectangle 34"/>
          <p:cNvSpPr/>
          <p:nvPr/>
        </p:nvSpPr>
        <p:spPr bwMode="auto">
          <a:xfrm>
            <a:off x="0" y="1312415"/>
            <a:ext cx="12192000" cy="561355"/>
          </a:xfrm>
          <a:prstGeom prst="roundRect">
            <a:avLst/>
          </a:prstGeom>
          <a:ln>
            <a:solidFill>
              <a:srgbClr val="C0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Helps the </a:t>
            </a:r>
            <a:r>
              <a:rPr lang="en-US" sz="2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CNN to follow </a:t>
            </a: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the appearance changes by learning </a:t>
            </a:r>
            <a:r>
              <a:rPr lang="en-US" sz="2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 relationship</a:t>
            </a:r>
            <a:endPar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正方形/長方形 3"/>
          <p:cNvSpPr/>
          <p:nvPr/>
        </p:nvSpPr>
        <p:spPr>
          <a:xfrm>
            <a:off x="239351" y="6482001"/>
            <a:ext cx="11843717" cy="369332"/>
          </a:xfrm>
          <a:prstGeom prst="rect">
            <a:avLst/>
          </a:prstGeom>
        </p:spPr>
        <p:txBody>
          <a:bodyPr wrap="square">
            <a:spAutoFit/>
          </a:bodyPr>
          <a:lstStyle/>
          <a:p>
            <a:pPr algn="ctr"/>
            <a:r>
              <a:rPr lang="en-US" altLang="ja-JP" b="1" dirty="0">
                <a:latin typeface="Arial" panose="020B0604020202020204" pitchFamily="34" charset="0"/>
                <a:cs typeface="Arial" panose="020B0604020202020204" pitchFamily="34" charset="0"/>
              </a:rPr>
              <a:t>Sharma et al.</a:t>
            </a:r>
            <a:r>
              <a:rPr lang="en-US" altLang="ja-JP" dirty="0">
                <a:latin typeface="Arial" panose="020B0604020202020204" pitchFamily="34" charset="0"/>
                <a:cs typeface="Arial" panose="020B0604020202020204" pitchFamily="34" charset="0"/>
              </a:rPr>
              <a:t>, CNN-based ship classification method incorporating SAR geometry information, SPIE RS 2018.</a:t>
            </a:r>
            <a:endParaRPr lang="ja-JP" altLang="en-US" dirty="0"/>
          </a:p>
        </p:txBody>
      </p:sp>
    </p:spTree>
    <p:extLst>
      <p:ext uri="{BB962C8B-B14F-4D97-AF65-F5344CB8AC3E}">
        <p14:creationId xmlns:p14="http://schemas.microsoft.com/office/powerpoint/2010/main" val="3148235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Experiments</a:t>
            </a:r>
            <a:endParaRPr lang="en-US" dirty="0"/>
          </a:p>
        </p:txBody>
      </p:sp>
      <p:sp>
        <p:nvSpPr>
          <p:cNvPr id="3" name="Content Placeholder 2"/>
          <p:cNvSpPr>
            <a:spLocks noGrp="1"/>
          </p:cNvSpPr>
          <p:nvPr>
            <p:ph sz="quarter" idx="10"/>
          </p:nvPr>
        </p:nvSpPr>
        <p:spPr/>
        <p:txBody>
          <a:bodyPr>
            <a:normAutofit/>
          </a:bodyPr>
          <a:lstStyle/>
          <a:p>
            <a:pPr marL="179992" lvl="1" indent="0">
              <a:buNone/>
            </a:pPr>
            <a:endParaRPr lang="en-US" dirty="0">
              <a:latin typeface="Arial" panose="020B0604020202020204" pitchFamily="34" charset="0"/>
              <a:cs typeface="Arial" panose="020B0604020202020204" pitchFamily="34" charset="0"/>
            </a:endParaRPr>
          </a:p>
          <a:p>
            <a:pPr lvl="1"/>
            <a:endParaRPr lang="en-US" dirty="0" smtClean="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pPr lvl="1"/>
            <a:endParaRPr lang="en-US" dirty="0" smtClean="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pPr lvl="1"/>
            <a:endParaRPr lang="en-US" dirty="0" smtClean="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pPr lvl="1"/>
            <a:endParaRPr lang="en-US" dirty="0" smtClean="0">
              <a:latin typeface="Arial" panose="020B0604020202020204" pitchFamily="34" charset="0"/>
              <a:cs typeface="Arial" panose="020B0604020202020204" pitchFamily="34" charset="0"/>
            </a:endParaRPr>
          </a:p>
          <a:p>
            <a:pPr marL="179992" lvl="1" indent="0">
              <a:buNone/>
            </a:pPr>
            <a:endParaRPr lang="en-US" dirty="0" smtClean="0">
              <a:latin typeface="Arial" panose="020B0604020202020204" pitchFamily="34" charset="0"/>
              <a:cs typeface="Arial" panose="020B0604020202020204" pitchFamily="34" charset="0"/>
            </a:endParaRPr>
          </a:p>
          <a:p>
            <a:pPr lvl="1"/>
            <a:endParaRPr lang="en-US" dirty="0" smtClean="0">
              <a:latin typeface="Arial" panose="020B0604020202020204" pitchFamily="34" charset="0"/>
              <a:cs typeface="Arial" panose="020B0604020202020204" pitchFamily="34" charset="0"/>
            </a:endParaRPr>
          </a:p>
          <a:p>
            <a:pPr lvl="1"/>
            <a:endParaRPr lang="en-US" dirty="0" smtClean="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074" t="1762" r="53970" b="72126"/>
          <a:stretch/>
        </p:blipFill>
        <p:spPr>
          <a:xfrm>
            <a:off x="2164604" y="1369305"/>
            <a:ext cx="1724723" cy="1479396"/>
          </a:xfrm>
          <a:prstGeom prst="rect">
            <a:avLst/>
          </a:prstGeom>
          <a:ln w="19050">
            <a:solidFill>
              <a:schemeClr val="tx1"/>
            </a:solidFill>
          </a:ln>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991" t="67413" r="54356" b="7070"/>
          <a:stretch/>
        </p:blipFill>
        <p:spPr>
          <a:xfrm>
            <a:off x="2164604" y="4811317"/>
            <a:ext cx="1724723" cy="1563591"/>
          </a:xfrm>
          <a:prstGeom prst="rect">
            <a:avLst/>
          </a:prstGeom>
          <a:ln w="19050">
            <a:solidFill>
              <a:schemeClr val="tx1"/>
            </a:solidFill>
          </a:ln>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5837" t="34871" r="53769" b="39658"/>
          <a:stretch/>
        </p:blipFill>
        <p:spPr>
          <a:xfrm>
            <a:off x="2164605" y="3071725"/>
            <a:ext cx="1732157" cy="1538871"/>
          </a:xfrm>
          <a:prstGeom prst="rect">
            <a:avLst/>
          </a:prstGeom>
          <a:ln w="19050">
            <a:solidFill>
              <a:schemeClr val="tx1"/>
            </a:solidFill>
          </a:ln>
        </p:spPr>
      </p:pic>
      <p:sp>
        <p:nvSpPr>
          <p:cNvPr id="10" name="TextBox 9"/>
          <p:cNvSpPr txBox="1"/>
          <p:nvPr/>
        </p:nvSpPr>
        <p:spPr>
          <a:xfrm>
            <a:off x="99342" y="1736827"/>
            <a:ext cx="1769651" cy="461665"/>
          </a:xfrm>
          <a:prstGeom prst="rect">
            <a:avLst/>
          </a:prstGeom>
          <a:noFill/>
        </p:spPr>
        <p:txBody>
          <a:bodyPr wrap="square" rtlCol="0">
            <a:spAutoFit/>
          </a:bodyPr>
          <a:lstStyle/>
          <a:p>
            <a:r>
              <a:rPr lang="en-US" sz="2400" dirty="0">
                <a:latin typeface="Verdana" panose="020B0604030504040204" pitchFamily="34" charset="0"/>
                <a:ea typeface="Verdana" panose="020B0604030504040204" pitchFamily="34" charset="0"/>
                <a:cs typeface="Verdana" panose="020B0604030504040204" pitchFamily="34" charset="0"/>
              </a:rPr>
              <a:t>Container</a:t>
            </a:r>
          </a:p>
        </p:txBody>
      </p:sp>
      <p:sp>
        <p:nvSpPr>
          <p:cNvPr id="11" name="TextBox 10"/>
          <p:cNvSpPr txBox="1"/>
          <p:nvPr/>
        </p:nvSpPr>
        <p:spPr>
          <a:xfrm>
            <a:off x="123935" y="3616724"/>
            <a:ext cx="2050085" cy="461665"/>
          </a:xfrm>
          <a:prstGeom prst="rect">
            <a:avLst/>
          </a:prstGeom>
          <a:noFill/>
        </p:spPr>
        <p:txBody>
          <a:bodyPr wrap="square" rtlCol="0">
            <a:spAutoFit/>
          </a:bodyPr>
          <a:lstStyle/>
          <a:p>
            <a:r>
              <a:rPr lang="en-US" sz="2400" dirty="0">
                <a:latin typeface="Verdana" panose="020B0604030504040204" pitchFamily="34" charset="0"/>
                <a:ea typeface="Verdana" panose="020B0604030504040204" pitchFamily="34" charset="0"/>
                <a:cs typeface="Verdana" panose="020B0604030504040204" pitchFamily="34" charset="0"/>
              </a:rPr>
              <a:t>Bulk-carrier</a:t>
            </a:r>
          </a:p>
        </p:txBody>
      </p:sp>
      <p:sp>
        <p:nvSpPr>
          <p:cNvPr id="12" name="TextBox 11"/>
          <p:cNvSpPr txBox="1"/>
          <p:nvPr/>
        </p:nvSpPr>
        <p:spPr>
          <a:xfrm>
            <a:off x="129312" y="5196213"/>
            <a:ext cx="1649287" cy="461665"/>
          </a:xfrm>
          <a:prstGeom prst="rect">
            <a:avLst/>
          </a:prstGeom>
          <a:noFill/>
        </p:spPr>
        <p:txBody>
          <a:bodyPr wrap="square" rtlCol="0">
            <a:spAutoFit/>
          </a:bodyPr>
          <a:lstStyle/>
          <a:p>
            <a:r>
              <a:rPr lang="en-US" sz="2400" dirty="0">
                <a:latin typeface="Verdana" panose="020B0604030504040204" pitchFamily="34" charset="0"/>
                <a:ea typeface="Verdana" panose="020B0604030504040204" pitchFamily="34" charset="0"/>
                <a:cs typeface="Verdana" panose="020B0604030504040204" pitchFamily="34" charset="0"/>
              </a:rPr>
              <a:t>Tanker</a:t>
            </a:r>
          </a:p>
        </p:txBody>
      </p:sp>
      <p:graphicFrame>
        <p:nvGraphicFramePr>
          <p:cNvPr id="13" name="Table 12"/>
          <p:cNvGraphicFramePr>
            <a:graphicFrameLocks noGrp="1"/>
          </p:cNvGraphicFramePr>
          <p:nvPr>
            <p:extLst/>
          </p:nvPr>
        </p:nvGraphicFramePr>
        <p:xfrm>
          <a:off x="6819200" y="1284051"/>
          <a:ext cx="5243493" cy="2452783"/>
        </p:xfrm>
        <a:graphic>
          <a:graphicData uri="http://schemas.openxmlformats.org/drawingml/2006/table">
            <a:tbl>
              <a:tblPr firstRow="1" bandRow="1">
                <a:tableStyleId>{0E3FDE45-AF77-4B5C-9715-49D594BDF05E}</a:tableStyleId>
              </a:tblPr>
              <a:tblGrid>
                <a:gridCol w="2048119"/>
                <a:gridCol w="3195374"/>
              </a:tblGrid>
              <a:tr h="424042">
                <a:tc>
                  <a:txBody>
                    <a:bodyPr/>
                    <a:lstStyle/>
                    <a:p>
                      <a:r>
                        <a:rPr lang="en-US" sz="2400" b="0" dirty="0" smtClean="0"/>
                        <a:t>Satellite</a:t>
                      </a:r>
                      <a:endParaRPr lang="en-US" sz="2400" b="0" dirty="0">
                        <a:latin typeface="Arial" panose="020B0604020202020204" pitchFamily="34" charset="0"/>
                        <a:cs typeface="Arial" panose="020B0604020202020204" pitchFamily="34" charset="0"/>
                      </a:endParaRPr>
                    </a:p>
                  </a:txBody>
                  <a:tcPr/>
                </a:tc>
                <a:tc>
                  <a:txBody>
                    <a:bodyPr/>
                    <a:lstStyle/>
                    <a:p>
                      <a:r>
                        <a:rPr lang="en-US" sz="2400" b="0" dirty="0" smtClean="0"/>
                        <a:t>Sentinel-1</a:t>
                      </a:r>
                      <a:endParaRPr lang="en-US" sz="2400" b="0" dirty="0">
                        <a:latin typeface="Arial" panose="020B0604020202020204" pitchFamily="34" charset="0"/>
                        <a:cs typeface="Arial" panose="020B0604020202020204" pitchFamily="34" charset="0"/>
                      </a:endParaRPr>
                    </a:p>
                  </a:txBody>
                  <a:tcPr/>
                </a:tc>
              </a:tr>
              <a:tr h="424042">
                <a:tc>
                  <a:txBody>
                    <a:bodyPr/>
                    <a:lstStyle/>
                    <a:p>
                      <a:r>
                        <a:rPr lang="en-US" sz="2400" kern="1200" dirty="0" smtClean="0"/>
                        <a:t>Resolution</a:t>
                      </a:r>
                      <a:endParaRPr lang="en-US" sz="2400" kern="1200" dirty="0" smtClean="0">
                        <a:solidFill>
                          <a:schemeClr val="tx1"/>
                        </a:solidFill>
                        <a:latin typeface="Arial" panose="020B0604020202020204" pitchFamily="34" charset="0"/>
                        <a:ea typeface="+mn-ea"/>
                        <a:cs typeface="Arial" panose="020B0604020202020204" pitchFamily="34" charset="0"/>
                      </a:endParaRPr>
                    </a:p>
                  </a:txBody>
                  <a:tcPr/>
                </a:tc>
                <a:tc>
                  <a:txBody>
                    <a:bodyPr/>
                    <a:lstStyle/>
                    <a:p>
                      <a:r>
                        <a:rPr lang="en-US" sz="2400" dirty="0" smtClean="0"/>
                        <a:t>20m</a:t>
                      </a:r>
                      <a:endParaRPr lang="en-US" sz="2400" b="0" dirty="0">
                        <a:latin typeface="Arial" panose="020B0604020202020204" pitchFamily="34" charset="0"/>
                        <a:cs typeface="Arial" panose="020B0604020202020204" pitchFamily="34" charset="0"/>
                      </a:endParaRPr>
                    </a:p>
                  </a:txBody>
                  <a:tcPr/>
                </a:tc>
              </a:tr>
              <a:tr h="424042">
                <a:tc>
                  <a:txBody>
                    <a:bodyPr/>
                    <a:lstStyle/>
                    <a:p>
                      <a:r>
                        <a:rPr lang="en-US" sz="2400" dirty="0" smtClean="0"/>
                        <a:t>Image</a:t>
                      </a:r>
                      <a:r>
                        <a:rPr lang="en-US" sz="2400" baseline="0" dirty="0" smtClean="0"/>
                        <a:t> size</a:t>
                      </a:r>
                      <a:endParaRPr lang="en-US" sz="2400" b="0" dirty="0">
                        <a:latin typeface="Arial" panose="020B0604020202020204" pitchFamily="34" charset="0"/>
                        <a:cs typeface="Arial" panose="020B0604020202020204" pitchFamily="34" charset="0"/>
                      </a:endParaRPr>
                    </a:p>
                  </a:txBody>
                  <a:tcPr/>
                </a:tc>
                <a:tc>
                  <a:txBody>
                    <a:bodyPr/>
                    <a:lstStyle/>
                    <a:p>
                      <a:r>
                        <a:rPr lang="en-US" sz="2400" dirty="0" smtClean="0"/>
                        <a:t>128 x 128</a:t>
                      </a:r>
                      <a:endParaRPr lang="en-US" sz="2400" b="0" dirty="0">
                        <a:latin typeface="Arial" panose="020B0604020202020204" pitchFamily="34" charset="0"/>
                        <a:cs typeface="Arial" panose="020B0604020202020204" pitchFamily="34" charset="0"/>
                      </a:endParaRPr>
                    </a:p>
                  </a:txBody>
                  <a:tcPr/>
                </a:tc>
              </a:tr>
              <a:tr h="424042">
                <a:tc>
                  <a:txBody>
                    <a:bodyPr/>
                    <a:lstStyle/>
                    <a:p>
                      <a:r>
                        <a:rPr lang="en-US" sz="2400" dirty="0" smtClean="0"/>
                        <a:t>No. images</a:t>
                      </a:r>
                      <a:endParaRPr lang="en-US" sz="2400" b="0" dirty="0">
                        <a:latin typeface="Arial" panose="020B0604020202020204" pitchFamily="34" charset="0"/>
                        <a:cs typeface="Arial" panose="020B0604020202020204" pitchFamily="34" charset="0"/>
                      </a:endParaRPr>
                    </a:p>
                  </a:txBody>
                  <a:tcPr/>
                </a:tc>
                <a:tc>
                  <a:txBody>
                    <a:bodyPr/>
                    <a:lstStyle/>
                    <a:p>
                      <a:r>
                        <a:rPr lang="en-US" sz="2400" dirty="0" smtClean="0"/>
                        <a:t>200</a:t>
                      </a:r>
                      <a:r>
                        <a:rPr lang="en-US" sz="2400" baseline="0" dirty="0" smtClean="0"/>
                        <a:t> per </a:t>
                      </a:r>
                      <a:r>
                        <a:rPr lang="en-US" sz="2400" dirty="0" smtClean="0"/>
                        <a:t>class</a:t>
                      </a:r>
                      <a:endParaRPr lang="en-US" sz="2400" b="0" dirty="0">
                        <a:latin typeface="Arial" panose="020B0604020202020204" pitchFamily="34" charset="0"/>
                        <a:cs typeface="Arial" panose="020B0604020202020204" pitchFamily="34" charset="0"/>
                      </a:endParaRPr>
                    </a:p>
                  </a:txBody>
                  <a:tcPr/>
                </a:tc>
              </a:tr>
              <a:tr h="623983">
                <a:tc>
                  <a:txBody>
                    <a:bodyPr/>
                    <a:lstStyle/>
                    <a:p>
                      <a:r>
                        <a:rPr lang="en-US" sz="2400" dirty="0" smtClean="0"/>
                        <a:t>Ground truth</a:t>
                      </a:r>
                      <a:endParaRPr lang="en-US" sz="2400" b="0" dirty="0">
                        <a:latin typeface="Arial" panose="020B0604020202020204" pitchFamily="34" charset="0"/>
                        <a:cs typeface="Arial" panose="020B0604020202020204" pitchFamily="34" charset="0"/>
                      </a:endParaRPr>
                    </a:p>
                  </a:txBody>
                  <a:tcPr/>
                </a:tc>
                <a:tc>
                  <a:txBody>
                    <a:bodyPr/>
                    <a:lstStyle/>
                    <a:p>
                      <a:r>
                        <a:rPr lang="en-US" sz="2400" dirty="0" smtClean="0"/>
                        <a:t>AIS + Marine Traffic</a:t>
                      </a:r>
                      <a:endParaRPr lang="en-US" sz="2400" b="0" dirty="0">
                        <a:latin typeface="Arial" panose="020B0604020202020204" pitchFamily="34" charset="0"/>
                        <a:cs typeface="Arial" panose="020B0604020202020204" pitchFamily="34" charset="0"/>
                      </a:endParaRPr>
                    </a:p>
                  </a:txBody>
                  <a:tcPr/>
                </a:tc>
              </a:tr>
            </a:tbl>
          </a:graphicData>
        </a:graphic>
      </p:graphicFrame>
      <p:sp>
        <p:nvSpPr>
          <p:cNvPr id="4" name="TextBox 3"/>
          <p:cNvSpPr txBox="1"/>
          <p:nvPr/>
        </p:nvSpPr>
        <p:spPr>
          <a:xfrm>
            <a:off x="324981" y="6407284"/>
            <a:ext cx="6267928"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*Huang, L et al., "</a:t>
            </a:r>
            <a:r>
              <a:rPr lang="en-US" sz="1200" dirty="0" err="1">
                <a:latin typeface="Arial" panose="020B0604020202020204" pitchFamily="34" charset="0"/>
                <a:cs typeface="Arial" panose="020B0604020202020204" pitchFamily="34" charset="0"/>
              </a:rPr>
              <a:t>OpenSARShip</a:t>
            </a:r>
            <a:r>
              <a:rPr lang="en-US" sz="1200" dirty="0">
                <a:latin typeface="Arial" panose="020B0604020202020204" pitchFamily="34" charset="0"/>
                <a:cs typeface="Arial" panose="020B0604020202020204" pitchFamily="34" charset="0"/>
              </a:rPr>
              <a:t>: A dataset dedicated to Sentinel-1 ship interpretation," IEEE Journal of Sel. Top. in App. Earth Obs. and Rem. Sen. 11(1), 195-208 (2018). </a:t>
            </a:r>
          </a:p>
        </p:txBody>
      </p:sp>
      <p:sp>
        <p:nvSpPr>
          <p:cNvPr id="14" name="TextBox 13"/>
          <p:cNvSpPr txBox="1"/>
          <p:nvPr/>
        </p:nvSpPr>
        <p:spPr>
          <a:xfrm>
            <a:off x="6035700" y="2462762"/>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ESA</a:t>
            </a:r>
          </a:p>
        </p:txBody>
      </p:sp>
      <p:sp>
        <p:nvSpPr>
          <p:cNvPr id="16" name="TextBox 15"/>
          <p:cNvSpPr txBox="1"/>
          <p:nvPr/>
        </p:nvSpPr>
        <p:spPr>
          <a:xfrm>
            <a:off x="6035697" y="5922278"/>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ESA</a:t>
            </a:r>
          </a:p>
        </p:txBody>
      </p:sp>
      <p:sp>
        <p:nvSpPr>
          <p:cNvPr id="5" name="TextBox 4"/>
          <p:cNvSpPr txBox="1"/>
          <p:nvPr/>
        </p:nvSpPr>
        <p:spPr>
          <a:xfrm>
            <a:off x="0" y="780260"/>
            <a:ext cx="6726841" cy="461665"/>
          </a:xfrm>
          <a:prstGeom prst="rect">
            <a:avLst/>
          </a:prstGeom>
          <a:solidFill>
            <a:srgbClr val="FFC000"/>
          </a:solidFill>
        </p:spPr>
        <p:txBody>
          <a:bodyPr wrap="square" rtlCol="0">
            <a:spAutoFit/>
          </a:bodyPr>
          <a:lstStyle/>
          <a:p>
            <a:pPr algn="ctr"/>
            <a:r>
              <a:rPr lang="en-US" sz="2400" dirty="0">
                <a:latin typeface="Verdana" panose="020B0604030504040204" pitchFamily="34" charset="0"/>
                <a:ea typeface="Verdana" panose="020B0604030504040204" pitchFamily="34" charset="0"/>
                <a:cs typeface="Verdana" panose="020B0604030504040204" pitchFamily="34" charset="0"/>
              </a:rPr>
              <a:t>Dataset: </a:t>
            </a:r>
            <a:r>
              <a:rPr lang="en-US" sz="2400" dirty="0" err="1">
                <a:latin typeface="Verdana" panose="020B0604030504040204" pitchFamily="34" charset="0"/>
                <a:ea typeface="Verdana" panose="020B0604030504040204" pitchFamily="34" charset="0"/>
                <a:cs typeface="Verdana" panose="020B0604030504040204" pitchFamily="34" charset="0"/>
              </a:rPr>
              <a:t>OpenSARShip</a:t>
            </a:r>
            <a:r>
              <a:rPr lang="en-US" sz="2400" dirty="0">
                <a:latin typeface="Verdana" panose="020B0604030504040204" pitchFamily="34" charset="0"/>
                <a:ea typeface="Verdana" panose="020B0604030504040204" pitchFamily="34" charset="0"/>
                <a:cs typeface="Verdana" panose="020B0604030504040204" pitchFamily="34" charset="0"/>
              </a:rPr>
              <a:t>*</a:t>
            </a:r>
          </a:p>
        </p:txBody>
      </p:sp>
      <p:sp>
        <p:nvSpPr>
          <p:cNvPr id="17" name="TextBox 16"/>
          <p:cNvSpPr txBox="1"/>
          <p:nvPr/>
        </p:nvSpPr>
        <p:spPr>
          <a:xfrm>
            <a:off x="6824582" y="773293"/>
            <a:ext cx="5243488" cy="461665"/>
          </a:xfrm>
          <a:prstGeom prst="rect">
            <a:avLst/>
          </a:prstGeom>
          <a:solidFill>
            <a:srgbClr val="FFC000"/>
          </a:solidFill>
        </p:spPr>
        <p:txBody>
          <a:bodyPr wrap="square" rtlCol="0">
            <a:spAutoFit/>
          </a:bodyPr>
          <a:lstStyle/>
          <a:p>
            <a:pPr algn="ctr"/>
            <a:r>
              <a:rPr lang="en-US" sz="2400" dirty="0">
                <a:latin typeface="Verdana" panose="020B0604030504040204" pitchFamily="34" charset="0"/>
                <a:ea typeface="Verdana" panose="020B0604030504040204" pitchFamily="34" charset="0"/>
                <a:cs typeface="Verdana" panose="020B0604030504040204" pitchFamily="34" charset="0"/>
              </a:rPr>
              <a:t>Specifications</a:t>
            </a:r>
          </a:p>
        </p:txBody>
      </p:sp>
      <p:graphicFrame>
        <p:nvGraphicFramePr>
          <p:cNvPr id="6" name="Table 5"/>
          <p:cNvGraphicFramePr>
            <a:graphicFrameLocks noGrp="1"/>
          </p:cNvGraphicFramePr>
          <p:nvPr>
            <p:extLst/>
          </p:nvPr>
        </p:nvGraphicFramePr>
        <p:xfrm>
          <a:off x="6794606" y="4321312"/>
          <a:ext cx="5268086" cy="914400"/>
        </p:xfrm>
        <a:graphic>
          <a:graphicData uri="http://schemas.openxmlformats.org/drawingml/2006/table">
            <a:tbl>
              <a:tblPr firstRow="1" bandRow="1">
                <a:tableStyleId>{0E3FDE45-AF77-4B5C-9715-49D594BDF05E}</a:tableStyleId>
              </a:tblPr>
              <a:tblGrid>
                <a:gridCol w="1264816"/>
                <a:gridCol w="4003270"/>
              </a:tblGrid>
              <a:tr h="457200">
                <a:tc>
                  <a:txBody>
                    <a:bodyPr/>
                    <a:lstStyle/>
                    <a:p>
                      <a:r>
                        <a:rPr lang="en-US" sz="2400" b="0" dirty="0" smtClean="0"/>
                        <a:t>HCF</a:t>
                      </a:r>
                      <a:endParaRPr lang="en-US" sz="2400" b="0" dirty="0">
                        <a:latin typeface="Arial" panose="020B0604020202020204" pitchFamily="34" charset="0"/>
                        <a:cs typeface="Arial" panose="020B0604020202020204" pitchFamily="34" charset="0"/>
                      </a:endParaRPr>
                    </a:p>
                  </a:txBody>
                  <a:tcPr/>
                </a:tc>
                <a:tc>
                  <a:txBody>
                    <a:bodyPr/>
                    <a:lstStyle/>
                    <a:p>
                      <a:r>
                        <a:rPr lang="en-US" sz="2400" b="0" dirty="0" smtClean="0"/>
                        <a:t>10 Features</a:t>
                      </a:r>
                      <a:r>
                        <a:rPr lang="en-US" sz="2400" b="0" baseline="0" dirty="0" smtClean="0"/>
                        <a:t> + SVM</a:t>
                      </a:r>
                      <a:endParaRPr lang="en-US" sz="2400" b="0" dirty="0">
                        <a:latin typeface="Arial" panose="020B0604020202020204" pitchFamily="34" charset="0"/>
                        <a:cs typeface="Arial" panose="020B0604020202020204" pitchFamily="34" charset="0"/>
                      </a:endParaRPr>
                    </a:p>
                  </a:txBody>
                  <a:tcPr/>
                </a:tc>
              </a:tr>
              <a:tr h="457200">
                <a:tc>
                  <a:txBody>
                    <a:bodyPr/>
                    <a:lstStyle/>
                    <a:p>
                      <a:r>
                        <a:rPr lang="en-US" sz="2400" dirty="0" smtClean="0"/>
                        <a:t>CNN</a:t>
                      </a:r>
                      <a:endParaRPr lang="en-US" sz="2400" dirty="0">
                        <a:latin typeface="Arial" panose="020B0604020202020204" pitchFamily="34" charset="0"/>
                        <a:cs typeface="Arial" panose="020B0604020202020204" pitchFamily="34" charset="0"/>
                      </a:endParaRPr>
                    </a:p>
                  </a:txBody>
                  <a:tcPr/>
                </a:tc>
                <a:tc>
                  <a:txBody>
                    <a:bodyPr/>
                    <a:lstStyle/>
                    <a:p>
                      <a:r>
                        <a:rPr lang="en-US" sz="2400" dirty="0" smtClean="0"/>
                        <a:t>w/o incident angle</a:t>
                      </a:r>
                      <a:endParaRPr lang="en-US" sz="2400" dirty="0">
                        <a:latin typeface="Arial" panose="020B0604020202020204" pitchFamily="34" charset="0"/>
                        <a:cs typeface="Arial" panose="020B0604020202020204" pitchFamily="34" charset="0"/>
                      </a:endParaRPr>
                    </a:p>
                  </a:txBody>
                  <a:tcPr/>
                </a:tc>
              </a:tr>
            </a:tbl>
          </a:graphicData>
        </a:graphic>
      </p:graphicFrame>
      <p:sp>
        <p:nvSpPr>
          <p:cNvPr id="18" name="TextBox 17"/>
          <p:cNvSpPr txBox="1"/>
          <p:nvPr/>
        </p:nvSpPr>
        <p:spPr>
          <a:xfrm>
            <a:off x="6794606" y="3810218"/>
            <a:ext cx="5268087" cy="461665"/>
          </a:xfrm>
          <a:prstGeom prst="rect">
            <a:avLst/>
          </a:prstGeom>
          <a:solidFill>
            <a:srgbClr val="FFC000"/>
          </a:solidFill>
        </p:spPr>
        <p:txBody>
          <a:bodyPr wrap="square" rtlCol="0">
            <a:spAutoFit/>
          </a:bodyPr>
          <a:lstStyle/>
          <a:p>
            <a:pPr algn="ctr"/>
            <a:r>
              <a:rPr lang="en-US" sz="2400" dirty="0">
                <a:latin typeface="Verdana" panose="020B0604030504040204" pitchFamily="34" charset="0"/>
                <a:ea typeface="Verdana" panose="020B0604030504040204" pitchFamily="34" charset="0"/>
                <a:cs typeface="Verdana" panose="020B0604030504040204" pitchFamily="34" charset="0"/>
              </a:rPr>
              <a:t>Conventional Methods</a:t>
            </a: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53127" t="1582" r="7858" b="72175"/>
          <a:stretch/>
        </p:blipFill>
        <p:spPr>
          <a:xfrm>
            <a:off x="4264918" y="1369305"/>
            <a:ext cx="1747149" cy="1517175"/>
          </a:xfrm>
          <a:prstGeom prst="rect">
            <a:avLst/>
          </a:prstGeom>
          <a:ln>
            <a:solidFill>
              <a:schemeClr val="tx1"/>
            </a:solidFill>
          </a:ln>
        </p:spPr>
      </p:pic>
      <p:sp>
        <p:nvSpPr>
          <p:cNvPr id="15" name="TextBox 14"/>
          <p:cNvSpPr txBox="1"/>
          <p:nvPr/>
        </p:nvSpPr>
        <p:spPr>
          <a:xfrm>
            <a:off x="5277438" y="2578112"/>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ESA</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53160" t="34589" r="7200" b="39574"/>
          <a:stretch/>
        </p:blipFill>
        <p:spPr>
          <a:xfrm>
            <a:off x="4293595" y="3059637"/>
            <a:ext cx="1726657" cy="1568423"/>
          </a:xfrm>
          <a:prstGeom prst="rect">
            <a:avLst/>
          </a:prstGeom>
          <a:ln>
            <a:solidFill>
              <a:schemeClr val="tx1"/>
            </a:solidFill>
          </a:ln>
        </p:spPr>
      </p:pic>
      <p:sp>
        <p:nvSpPr>
          <p:cNvPr id="21" name="TextBox 20"/>
          <p:cNvSpPr txBox="1"/>
          <p:nvPr/>
        </p:nvSpPr>
        <p:spPr>
          <a:xfrm>
            <a:off x="5277438" y="4321312"/>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ESA</a:t>
            </a:r>
          </a:p>
        </p:txBody>
      </p: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52996" t="67419" r="8555" b="7190"/>
          <a:stretch/>
        </p:blipFill>
        <p:spPr>
          <a:xfrm>
            <a:off x="4293591" y="4828781"/>
            <a:ext cx="1718472" cy="1578503"/>
          </a:xfrm>
          <a:prstGeom prst="rect">
            <a:avLst/>
          </a:prstGeom>
          <a:ln>
            <a:solidFill>
              <a:schemeClr val="tx1"/>
            </a:solidFill>
          </a:ln>
        </p:spPr>
      </p:pic>
      <p:sp>
        <p:nvSpPr>
          <p:cNvPr id="23" name="TextBox 22"/>
          <p:cNvSpPr txBox="1"/>
          <p:nvPr/>
        </p:nvSpPr>
        <p:spPr>
          <a:xfrm>
            <a:off x="5277438" y="6067480"/>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ESA</a:t>
            </a:r>
          </a:p>
        </p:txBody>
      </p:sp>
      <p:sp>
        <p:nvSpPr>
          <p:cNvPr id="24" name="TextBox 23"/>
          <p:cNvSpPr txBox="1"/>
          <p:nvPr/>
        </p:nvSpPr>
        <p:spPr>
          <a:xfrm>
            <a:off x="3070513" y="2534955"/>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NOAA</a:t>
            </a:r>
          </a:p>
        </p:txBody>
      </p:sp>
      <p:sp>
        <p:nvSpPr>
          <p:cNvPr id="25" name="TextBox 24"/>
          <p:cNvSpPr txBox="1"/>
          <p:nvPr/>
        </p:nvSpPr>
        <p:spPr>
          <a:xfrm>
            <a:off x="6794605" y="5285141"/>
            <a:ext cx="5268087" cy="461665"/>
          </a:xfrm>
          <a:prstGeom prst="rect">
            <a:avLst/>
          </a:prstGeom>
          <a:solidFill>
            <a:srgbClr val="FFC000"/>
          </a:solidFill>
        </p:spPr>
        <p:txBody>
          <a:bodyPr wrap="square" rtlCol="0">
            <a:spAutoFit/>
          </a:bodyP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Metrics</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6" name="Table 25"/>
          <p:cNvGraphicFramePr>
            <a:graphicFrameLocks noGrp="1"/>
          </p:cNvGraphicFramePr>
          <p:nvPr>
            <p:extLst/>
          </p:nvPr>
        </p:nvGraphicFramePr>
        <p:xfrm>
          <a:off x="6804601" y="5796235"/>
          <a:ext cx="5268086" cy="914400"/>
        </p:xfrm>
        <a:graphic>
          <a:graphicData uri="http://schemas.openxmlformats.org/drawingml/2006/table">
            <a:tbl>
              <a:tblPr firstRow="1" bandRow="1">
                <a:tableStyleId>{0E3FDE45-AF77-4B5C-9715-49D594BDF05E}</a:tableStyleId>
              </a:tblPr>
              <a:tblGrid>
                <a:gridCol w="3088429"/>
                <a:gridCol w="2179657"/>
              </a:tblGrid>
              <a:tr h="457200">
                <a:tc>
                  <a:txBody>
                    <a:bodyPr/>
                    <a:lstStyle/>
                    <a:p>
                      <a:r>
                        <a:rPr lang="en-US" sz="2400" b="0" dirty="0" smtClean="0"/>
                        <a:t>f-measure</a:t>
                      </a:r>
                      <a:endParaRPr lang="en-US" sz="2400" b="0" dirty="0">
                        <a:latin typeface="Arial" panose="020B0604020202020204" pitchFamily="34" charset="0"/>
                        <a:cs typeface="Arial" panose="020B0604020202020204" pitchFamily="34" charset="0"/>
                      </a:endParaRPr>
                    </a:p>
                  </a:txBody>
                  <a:tcPr/>
                </a:tc>
                <a:tc>
                  <a:txBody>
                    <a:bodyPr/>
                    <a:lstStyle/>
                    <a:p>
                      <a:r>
                        <a:rPr lang="en-US" sz="2400" b="0" dirty="0" smtClean="0"/>
                        <a:t>Higher is better</a:t>
                      </a:r>
                      <a:endParaRPr lang="en-US" sz="2400" b="0" dirty="0">
                        <a:latin typeface="Arial" panose="020B0604020202020204" pitchFamily="34" charset="0"/>
                        <a:cs typeface="Arial" panose="020B0604020202020204" pitchFamily="34" charset="0"/>
                      </a:endParaRPr>
                    </a:p>
                  </a:txBody>
                  <a:tcPr/>
                </a:tc>
              </a:tr>
              <a:tr h="457200">
                <a:tc>
                  <a:txBody>
                    <a:bodyPr/>
                    <a:lstStyle/>
                    <a:p>
                      <a:r>
                        <a:rPr lang="en-US" sz="2400" dirty="0" smtClean="0"/>
                        <a:t>#</a:t>
                      </a:r>
                      <a:r>
                        <a:rPr lang="en-US" sz="2400" baseline="0" dirty="0" smtClean="0"/>
                        <a:t>training data needed</a:t>
                      </a:r>
                      <a:endParaRPr lang="en-US" sz="2400" dirty="0">
                        <a:latin typeface="Arial" panose="020B0604020202020204" pitchFamily="34" charset="0"/>
                        <a:cs typeface="Arial" panose="020B0604020202020204" pitchFamily="34" charset="0"/>
                      </a:endParaRPr>
                    </a:p>
                  </a:txBody>
                  <a:tcPr/>
                </a:tc>
                <a:tc>
                  <a:txBody>
                    <a:bodyPr/>
                    <a:lstStyle/>
                    <a:p>
                      <a:r>
                        <a:rPr lang="en-US" sz="2400" dirty="0" smtClean="0"/>
                        <a:t>Lower</a:t>
                      </a:r>
                      <a:r>
                        <a:rPr lang="en-US" sz="2400" baseline="0" dirty="0" smtClean="0"/>
                        <a:t> is better</a:t>
                      </a:r>
                      <a:endParaRPr lang="en-US" sz="24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3456212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Results</a:t>
            </a:r>
            <a:endParaRPr lang="en-US" dirty="0"/>
          </a:p>
        </p:txBody>
      </p:sp>
      <p:graphicFrame>
        <p:nvGraphicFramePr>
          <p:cNvPr id="6" name="Content Placeholder 8"/>
          <p:cNvGraphicFramePr>
            <a:graphicFrameLocks/>
          </p:cNvGraphicFramePr>
          <p:nvPr>
            <p:extLst/>
          </p:nvPr>
        </p:nvGraphicFramePr>
        <p:xfrm>
          <a:off x="-112960" y="1866012"/>
          <a:ext cx="5986012" cy="5520824"/>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5636408" y="3066614"/>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ESA</a:t>
            </a:r>
          </a:p>
        </p:txBody>
      </p:sp>
      <p:sp>
        <p:nvSpPr>
          <p:cNvPr id="18" name="TextBox 17"/>
          <p:cNvSpPr txBox="1"/>
          <p:nvPr/>
        </p:nvSpPr>
        <p:spPr>
          <a:xfrm>
            <a:off x="5652717" y="4569222"/>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ESA</a:t>
            </a:r>
          </a:p>
        </p:txBody>
      </p:sp>
      <p:sp>
        <p:nvSpPr>
          <p:cNvPr id="19" name="TextBox 18"/>
          <p:cNvSpPr txBox="1"/>
          <p:nvPr/>
        </p:nvSpPr>
        <p:spPr>
          <a:xfrm>
            <a:off x="5650753" y="6216105"/>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ESA</a:t>
            </a:r>
          </a:p>
        </p:txBody>
      </p:sp>
      <p:sp>
        <p:nvSpPr>
          <p:cNvPr id="23" name="Rectangle 22"/>
          <p:cNvSpPr/>
          <p:nvPr/>
        </p:nvSpPr>
        <p:spPr bwMode="auto">
          <a:xfrm>
            <a:off x="143776" y="832963"/>
            <a:ext cx="5680085" cy="954107"/>
          </a:xfrm>
          <a:prstGeom prst="rect">
            <a:avLst/>
          </a:prstGeom>
          <a:solidFill>
            <a:srgbClr val="600000"/>
          </a:solidFill>
          <a:extLst/>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4.2% </a:t>
            </a: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improvement in </a:t>
            </a:r>
          </a:p>
          <a:p>
            <a:pPr algn="ct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f-measure</a:t>
            </a:r>
          </a:p>
        </p:txBody>
      </p:sp>
      <p:graphicFrame>
        <p:nvGraphicFramePr>
          <p:cNvPr id="25" name="Chart 24"/>
          <p:cNvGraphicFramePr/>
          <p:nvPr>
            <p:extLst>
              <p:ext uri="{D42A27DB-BD31-4B8C-83A1-F6EECF244321}">
                <p14:modId xmlns:p14="http://schemas.microsoft.com/office/powerpoint/2010/main" val="573080396"/>
              </p:ext>
            </p:extLst>
          </p:nvPr>
        </p:nvGraphicFramePr>
        <p:xfrm>
          <a:off x="6121787" y="1943308"/>
          <a:ext cx="5500631" cy="5070930"/>
        </p:xfrm>
        <a:graphic>
          <a:graphicData uri="http://schemas.openxmlformats.org/drawingml/2006/chart">
            <c:chart xmlns:c="http://schemas.openxmlformats.org/drawingml/2006/chart" xmlns:r="http://schemas.openxmlformats.org/officeDocument/2006/relationships" r:id="rId4"/>
          </a:graphicData>
        </a:graphic>
      </p:graphicFrame>
      <p:sp>
        <p:nvSpPr>
          <p:cNvPr id="26" name="Rectangle 25"/>
          <p:cNvSpPr/>
          <p:nvPr/>
        </p:nvSpPr>
        <p:spPr bwMode="auto">
          <a:xfrm>
            <a:off x="6193620" y="832963"/>
            <a:ext cx="5938576" cy="954107"/>
          </a:xfrm>
          <a:prstGeom prst="rect">
            <a:avLst/>
          </a:prstGeom>
          <a:solidFill>
            <a:srgbClr val="600000"/>
          </a:solidFill>
          <a:extLst/>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25% </a:t>
            </a: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reduction in</a:t>
            </a:r>
          </a:p>
          <a:p>
            <a:pPr algn="ct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training data requirement</a:t>
            </a:r>
          </a:p>
        </p:txBody>
      </p:sp>
      <p:sp>
        <p:nvSpPr>
          <p:cNvPr id="3" name="Down Arrow 2"/>
          <p:cNvSpPr/>
          <p:nvPr/>
        </p:nvSpPr>
        <p:spPr bwMode="auto">
          <a:xfrm rot="13225624">
            <a:off x="4207815" y="2263628"/>
            <a:ext cx="235228" cy="825236"/>
          </a:xfrm>
          <a:prstGeom prst="downArrow">
            <a:avLst/>
          </a:prstGeom>
          <a:solidFill>
            <a:srgbClr val="C000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solidFill>
                <a:srgbClr val="FF0000"/>
              </a:solidFill>
              <a:latin typeface="+mj-ea"/>
              <a:ea typeface="+mj-ea"/>
            </a:endParaRPr>
          </a:p>
        </p:txBody>
      </p:sp>
      <p:cxnSp>
        <p:nvCxnSpPr>
          <p:cNvPr id="7" name="Straight Connector 6"/>
          <p:cNvCxnSpPr/>
          <p:nvPr/>
        </p:nvCxnSpPr>
        <p:spPr bwMode="auto">
          <a:xfrm>
            <a:off x="7886564" y="3722968"/>
            <a:ext cx="1632855" cy="0"/>
          </a:xfrm>
          <a:prstGeom prst="line">
            <a:avLst/>
          </a:prstGeom>
          <a:solidFill>
            <a:schemeClr val="bg1"/>
          </a:solidFill>
          <a:ln w="57150" cap="flat" cmpd="sng" algn="ctr">
            <a:solidFill>
              <a:srgbClr val="C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1" name="TextBox 10"/>
          <p:cNvSpPr txBox="1"/>
          <p:nvPr/>
        </p:nvSpPr>
        <p:spPr>
          <a:xfrm>
            <a:off x="7903275" y="3272515"/>
            <a:ext cx="1937657" cy="461665"/>
          </a:xfrm>
          <a:prstGeom prst="rect">
            <a:avLst/>
          </a:prstGeom>
          <a:noFill/>
          <a:ln>
            <a:noFill/>
          </a:ln>
        </p:spPr>
        <p:txBody>
          <a:bodyPr wrap="square" rtlCol="0">
            <a:spAutoFit/>
          </a:bodyPr>
          <a:lstStyle/>
          <a:p>
            <a:r>
              <a:rPr lang="en-US" sz="2400" dirty="0">
                <a:solidFill>
                  <a:srgbClr val="FF0000"/>
                </a:solidFill>
              </a:rPr>
              <a:t>Same Acc.</a:t>
            </a:r>
          </a:p>
        </p:txBody>
      </p:sp>
      <p:sp>
        <p:nvSpPr>
          <p:cNvPr id="20" name="Down Arrow 19"/>
          <p:cNvSpPr/>
          <p:nvPr/>
        </p:nvSpPr>
        <p:spPr bwMode="auto">
          <a:xfrm rot="5400000">
            <a:off x="8705358" y="5290169"/>
            <a:ext cx="280610" cy="766487"/>
          </a:xfrm>
          <a:prstGeom prst="downArrow">
            <a:avLst/>
          </a:prstGeom>
          <a:solidFill>
            <a:srgbClr val="C000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4" name="TextBox 19"/>
          <p:cNvSpPr txBox="1"/>
          <p:nvPr/>
        </p:nvSpPr>
        <p:spPr>
          <a:xfrm>
            <a:off x="-15853" y="6318637"/>
            <a:ext cx="12207203" cy="523220"/>
          </a:xfrm>
          <a:prstGeom prst="rect">
            <a:avLst/>
          </a:prstGeom>
          <a:solidFill>
            <a:srgbClr val="00206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rgbClr val="FFFF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Proposed method outperforms the conventional methods</a:t>
            </a:r>
            <a:endParaRPr lang="en-US" dirty="0"/>
          </a:p>
        </p:txBody>
      </p:sp>
    </p:spTree>
    <p:extLst>
      <p:ext uri="{BB962C8B-B14F-4D97-AF65-F5344CB8AC3E}">
        <p14:creationId xmlns:p14="http://schemas.microsoft.com/office/powerpoint/2010/main" val="40563116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Example</a:t>
            </a:r>
            <a:endParaRPr lang="en-US" dirty="0"/>
          </a:p>
        </p:txBody>
      </p:sp>
      <p:pic>
        <p:nvPicPr>
          <p:cNvPr id="4" name="Picture 3"/>
          <p:cNvPicPr>
            <a:picLocks noChangeAspect="1"/>
          </p:cNvPicPr>
          <p:nvPr/>
        </p:nvPicPr>
        <p:blipFill rotWithShape="1">
          <a:blip r:embed="rId2"/>
          <a:srcRect l="-1" t="17305" r="3777" b="-1276"/>
          <a:stretch/>
        </p:blipFill>
        <p:spPr>
          <a:xfrm>
            <a:off x="48636" y="1175652"/>
            <a:ext cx="12045435" cy="5682348"/>
          </a:xfrm>
          <a:prstGeom prst="rect">
            <a:avLst/>
          </a:prstGeom>
        </p:spPr>
      </p:pic>
      <p:sp>
        <p:nvSpPr>
          <p:cNvPr id="5" name="TextBox 4"/>
          <p:cNvSpPr txBox="1"/>
          <p:nvPr/>
        </p:nvSpPr>
        <p:spPr>
          <a:xfrm>
            <a:off x="-649" y="713987"/>
            <a:ext cx="12191999" cy="461665"/>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2400" dirty="0"/>
              <a:t>Presented at International Geosciences and Remote Sensing </a:t>
            </a:r>
            <a:r>
              <a:rPr lang="en-US" sz="2400" dirty="0" smtClean="0"/>
              <a:t>Symposium ‘19 </a:t>
            </a:r>
            <a:endParaRPr lang="en-US" sz="2400" dirty="0"/>
          </a:p>
        </p:txBody>
      </p:sp>
    </p:spTree>
    <p:extLst>
      <p:ext uri="{BB962C8B-B14F-4D97-AF65-F5344CB8AC3E}">
        <p14:creationId xmlns:p14="http://schemas.microsoft.com/office/powerpoint/2010/main" val="2387356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quarter" idx="10"/>
          </p:nvPr>
        </p:nvSpPr>
        <p:spPr/>
        <p:txBody>
          <a:bodyPr>
            <a:normAutofit/>
          </a:bodyPr>
          <a:lstStyle/>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Ship Classification for Maritime Surveillance</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Change Detection in Time-series of Satellite Images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Current Work and Challenges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Collaboration Activities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Case Study: Brain Tumor Segmentation with MRI </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7729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Motivation</a:t>
            </a:r>
            <a:endParaRPr lang="en-US" dirty="0"/>
          </a:p>
        </p:txBody>
      </p:sp>
      <p:sp>
        <p:nvSpPr>
          <p:cNvPr id="9" name="TextBox 8"/>
          <p:cNvSpPr txBox="1"/>
          <p:nvPr/>
        </p:nvSpPr>
        <p:spPr>
          <a:xfrm>
            <a:off x="0" y="721046"/>
            <a:ext cx="1219200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2800" dirty="0"/>
              <a:t>Change detection enables us to </a:t>
            </a:r>
            <a:r>
              <a:rPr lang="en-US" sz="2800" dirty="0">
                <a:solidFill>
                  <a:srgbClr val="FFFF00"/>
                </a:solidFill>
              </a:rPr>
              <a:t>understand</a:t>
            </a:r>
            <a:r>
              <a:rPr lang="en-US" sz="2800" dirty="0"/>
              <a:t> </a:t>
            </a:r>
            <a:r>
              <a:rPr lang="en-US" sz="2800" dirty="0">
                <a:solidFill>
                  <a:srgbClr val="FFFF00"/>
                </a:solidFill>
              </a:rPr>
              <a:t>dynamics</a:t>
            </a:r>
            <a:r>
              <a:rPr lang="en-US" sz="2800" dirty="0"/>
              <a:t> of </a:t>
            </a:r>
            <a:r>
              <a:rPr lang="en-US" sz="2800" dirty="0" smtClean="0"/>
              <a:t>Earth</a:t>
            </a:r>
            <a:endParaRPr lang="en-US" sz="2800" dirty="0"/>
          </a:p>
        </p:txBody>
      </p:sp>
      <p:pic>
        <p:nvPicPr>
          <p:cNvPr id="3" name="Dubai Coastal expans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362" y="2178994"/>
            <a:ext cx="6145885" cy="4260717"/>
          </a:xfrm>
          <a:prstGeom prst="rect">
            <a:avLst/>
          </a:prstGeom>
        </p:spPr>
      </p:pic>
      <p:pic>
        <p:nvPicPr>
          <p:cNvPr id="4" name="Saudi arabia farmin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52163" y="2178993"/>
            <a:ext cx="5738098" cy="4260717"/>
          </a:xfrm>
          <a:prstGeom prst="rect">
            <a:avLst/>
          </a:prstGeom>
        </p:spPr>
      </p:pic>
      <p:sp>
        <p:nvSpPr>
          <p:cNvPr id="5" name="TextBox 4"/>
          <p:cNvSpPr txBox="1"/>
          <p:nvPr/>
        </p:nvSpPr>
        <p:spPr>
          <a:xfrm>
            <a:off x="180986" y="1460768"/>
            <a:ext cx="6180905" cy="584775"/>
          </a:xfrm>
          <a:prstGeom prst="rect">
            <a:avLst/>
          </a:prstGeom>
          <a:noFill/>
        </p:spPr>
        <p:txBody>
          <a:bodyPr wrap="square" rtlCol="0">
            <a:spAutoFit/>
          </a:bodyPr>
          <a:lstStyle/>
          <a:p>
            <a:pPr algn="ctr"/>
            <a:r>
              <a:rPr lang="en-US" sz="3200" dirty="0" smtClean="0">
                <a:latin typeface="Verdana" panose="020B0604030504040204" pitchFamily="34" charset="0"/>
                <a:ea typeface="Verdana" panose="020B0604030504040204" pitchFamily="34" charset="0"/>
                <a:cs typeface="Verdana" panose="020B0604030504040204" pitchFamily="34" charset="0"/>
              </a:rPr>
              <a:t>Dubai Coastal Expansion</a:t>
            </a:r>
            <a:endParaRPr lang="en-US" sz="3200"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6215975" y="1460769"/>
            <a:ext cx="5525310" cy="584775"/>
          </a:xfrm>
          <a:prstGeom prst="rect">
            <a:avLst/>
          </a:prstGeom>
          <a:noFill/>
        </p:spPr>
        <p:txBody>
          <a:bodyPr wrap="square" rtlCol="0">
            <a:spAutoFit/>
          </a:bodyPr>
          <a:lstStyle/>
          <a:p>
            <a:pPr algn="ctr"/>
            <a:r>
              <a:rPr lang="en-US" sz="3200" dirty="0" smtClean="0">
                <a:latin typeface="Verdana" panose="020B0604030504040204" pitchFamily="34" charset="0"/>
                <a:ea typeface="Verdana" panose="020B0604030504040204" pitchFamily="34" charset="0"/>
                <a:cs typeface="Verdana" panose="020B0604030504040204" pitchFamily="34" charset="0"/>
              </a:rPr>
              <a:t>Saudi Arabia Irrigation</a:t>
            </a:r>
            <a:endParaRPr lang="en-US" sz="3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681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1" fill="hold"/>
                                        <p:tgtEl>
                                          <p:spTgt spid="3"/>
                                        </p:tgtEl>
                                      </p:cBhvr>
                                    </p:cmd>
                                  </p:childTnLst>
                                </p:cTn>
                              </p:par>
                              <p:par>
                                <p:cTn id="7" presetID="1" presetClass="mediacall" presetSubtype="0" fill="hold" nodeType="withEffect">
                                  <p:stCondLst>
                                    <p:cond delay="0"/>
                                  </p:stCondLst>
                                  <p:childTnLst>
                                    <p:cmd type="call" cmd="playFrom(0.0)">
                                      <p:cBhvr>
                                        <p:cTn id="8" dur="13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4"/>
                                        </p:tgtEl>
                                      </p:cBhvr>
                                    </p:cmd>
                                  </p:childTnLst>
                                </p:cTn>
                              </p:par>
                              <p:par>
                                <p:cTn id="16" presetID="2" presetClass="mediacall" presetSubtype="0" fill="hold" nodeType="with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Conventional Method</a:t>
            </a:r>
            <a:endParaRPr lang="en-US" dirty="0"/>
          </a:p>
        </p:txBody>
      </p:sp>
      <p:sp>
        <p:nvSpPr>
          <p:cNvPr id="6" name="Rectangle 5"/>
          <p:cNvSpPr/>
          <p:nvPr/>
        </p:nvSpPr>
        <p:spPr>
          <a:xfrm>
            <a:off x="3644716" y="3221365"/>
            <a:ext cx="2145630" cy="1349297"/>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dk1"/>
                </a:solidFill>
                <a:latin typeface="Arial" panose="020B0604020202020204" pitchFamily="34" charset="0"/>
                <a:ea typeface="+mj-ea"/>
                <a:cs typeface="Arial" panose="020B0604020202020204" pitchFamily="34" charset="0"/>
              </a:rPr>
              <a:t>Pixel-to-pixel difference</a:t>
            </a:r>
          </a:p>
        </p:txBody>
      </p:sp>
      <p:sp>
        <p:nvSpPr>
          <p:cNvPr id="7" name="Rectangle 6"/>
          <p:cNvSpPr/>
          <p:nvPr/>
        </p:nvSpPr>
        <p:spPr>
          <a:xfrm>
            <a:off x="6310436" y="3221364"/>
            <a:ext cx="2297189" cy="1349297"/>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dk1"/>
                </a:solidFill>
                <a:latin typeface="Arial" panose="020B0604020202020204" pitchFamily="34" charset="0"/>
                <a:ea typeface="+mj-ea"/>
                <a:cs typeface="Arial" panose="020B0604020202020204" pitchFamily="34" charset="0"/>
              </a:rPr>
              <a:t>Classification</a:t>
            </a:r>
          </a:p>
        </p:txBody>
      </p:sp>
      <p:sp>
        <p:nvSpPr>
          <p:cNvPr id="8" name="TextBox 7"/>
          <p:cNvSpPr txBox="1"/>
          <p:nvPr/>
        </p:nvSpPr>
        <p:spPr>
          <a:xfrm>
            <a:off x="-649" y="720608"/>
            <a:ext cx="1219200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Based on pixel-to-pixel difference followed by classification</a:t>
            </a:r>
          </a:p>
        </p:txBody>
      </p:sp>
      <p:sp>
        <p:nvSpPr>
          <p:cNvPr id="9" name="TextBox 8"/>
          <p:cNvSpPr txBox="1"/>
          <p:nvPr/>
        </p:nvSpPr>
        <p:spPr>
          <a:xfrm>
            <a:off x="9655257" y="1163573"/>
            <a:ext cx="2229414" cy="461665"/>
          </a:xfrm>
          <a:prstGeom prst="rect">
            <a:avLst/>
          </a:prstGeom>
          <a:noFill/>
        </p:spPr>
        <p:txBody>
          <a:bodyPr wrap="square" rtlCol="0">
            <a:spAutoFit/>
          </a:bodyPr>
          <a:lstStyle/>
          <a:p>
            <a:r>
              <a:rPr lang="en-US" sz="2400" dirty="0">
                <a:latin typeface="Verdana" panose="020B0604030504040204" pitchFamily="34" charset="0"/>
                <a:ea typeface="Verdana" panose="020B0604030504040204" pitchFamily="34" charset="0"/>
                <a:cs typeface="Verdana" panose="020B0604030504040204" pitchFamily="34" charset="0"/>
              </a:rPr>
              <a:t>Change Map</a:t>
            </a:r>
          </a:p>
        </p:txBody>
      </p:sp>
      <p:sp>
        <p:nvSpPr>
          <p:cNvPr id="17" name="Rectangle 16"/>
          <p:cNvSpPr/>
          <p:nvPr/>
        </p:nvSpPr>
        <p:spPr bwMode="auto">
          <a:xfrm>
            <a:off x="575619" y="1606537"/>
            <a:ext cx="2549007" cy="2134747"/>
          </a:xfrm>
          <a:prstGeom prst="rect">
            <a:avLst/>
          </a:prstGeom>
          <a:solidFill>
            <a:schemeClr val="accent4">
              <a:lumMod val="20000"/>
              <a:lumOff val="8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18" name="Rectangle 17"/>
          <p:cNvSpPr/>
          <p:nvPr/>
        </p:nvSpPr>
        <p:spPr bwMode="auto">
          <a:xfrm>
            <a:off x="541619" y="4570661"/>
            <a:ext cx="2532848" cy="2054668"/>
          </a:xfrm>
          <a:prstGeom prst="rect">
            <a:avLst/>
          </a:prstGeom>
          <a:solidFill>
            <a:schemeClr val="accent4">
              <a:lumMod val="20000"/>
              <a:lumOff val="8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877" y="1627082"/>
            <a:ext cx="2530489" cy="2118025"/>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619" y="4560613"/>
            <a:ext cx="2498767" cy="2057069"/>
          </a:xfrm>
          <a:prstGeom prst="rect">
            <a:avLst/>
          </a:prstGeom>
        </p:spPr>
      </p:pic>
      <p:sp>
        <p:nvSpPr>
          <p:cNvPr id="13" name="TextBox 12"/>
          <p:cNvSpPr txBox="1"/>
          <p:nvPr/>
        </p:nvSpPr>
        <p:spPr>
          <a:xfrm>
            <a:off x="899661" y="1182273"/>
            <a:ext cx="2745055" cy="461665"/>
          </a:xfrm>
          <a:prstGeom prst="rect">
            <a:avLst/>
          </a:prstGeom>
          <a:noFill/>
        </p:spPr>
        <p:txBody>
          <a:bodyPr wrap="square" rtlCol="0">
            <a:spAutoFit/>
          </a:bodyPr>
          <a:lstStyle/>
          <a:p>
            <a:r>
              <a:rPr lang="en-US" sz="2400" dirty="0" smtClean="0">
                <a:latin typeface="Verdana" panose="020B0604030504040204" pitchFamily="34" charset="0"/>
                <a:ea typeface="Verdana" panose="020B0604030504040204" pitchFamily="34" charset="0"/>
                <a:cs typeface="Verdana" panose="020B0604030504040204" pitchFamily="34" charset="0"/>
              </a:rPr>
              <a:t>Before Image</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p:cNvSpPr txBox="1"/>
          <p:nvPr/>
        </p:nvSpPr>
        <p:spPr>
          <a:xfrm>
            <a:off x="899660" y="4146667"/>
            <a:ext cx="2745055" cy="461665"/>
          </a:xfrm>
          <a:prstGeom prst="rect">
            <a:avLst/>
          </a:prstGeom>
          <a:noFill/>
        </p:spPr>
        <p:txBody>
          <a:bodyPr wrap="square" rtlCol="0">
            <a:spAutoFit/>
          </a:bodyPr>
          <a:lstStyle/>
          <a:p>
            <a:r>
              <a:rPr lang="en-US" sz="2400" dirty="0" smtClean="0">
                <a:latin typeface="Verdana" panose="020B0604030504040204" pitchFamily="34" charset="0"/>
                <a:ea typeface="Verdana" panose="020B0604030504040204" pitchFamily="34" charset="0"/>
                <a:cs typeface="Verdana" panose="020B0604030504040204" pitchFamily="34" charset="0"/>
              </a:rPr>
              <a:t>After </a:t>
            </a:r>
            <a:r>
              <a:rPr lang="en-US" sz="2400" dirty="0">
                <a:latin typeface="Verdana" panose="020B0604030504040204" pitchFamily="34" charset="0"/>
                <a:ea typeface="Verdana" panose="020B0604030504040204" pitchFamily="34" charset="0"/>
                <a:cs typeface="Verdana" panose="020B0604030504040204" pitchFamily="34" charset="0"/>
              </a:rPr>
              <a:t>Image</a:t>
            </a:r>
          </a:p>
        </p:txBody>
      </p:sp>
      <p:cxnSp>
        <p:nvCxnSpPr>
          <p:cNvPr id="4" name="Straight Arrow Connector 3"/>
          <p:cNvCxnSpPr>
            <a:stCxn id="15" idx="3"/>
            <a:endCxn id="6" idx="1"/>
          </p:cNvCxnSpPr>
          <p:nvPr/>
        </p:nvCxnSpPr>
        <p:spPr>
          <a:xfrm>
            <a:off x="3115366" y="2686095"/>
            <a:ext cx="529350" cy="12099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1"/>
          </p:cNvCxnSpPr>
          <p:nvPr/>
        </p:nvCxnSpPr>
        <p:spPr>
          <a:xfrm flipV="1">
            <a:off x="3074386" y="3896014"/>
            <a:ext cx="570330" cy="1405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a:endCxn id="7" idx="1"/>
          </p:cNvCxnSpPr>
          <p:nvPr/>
        </p:nvCxnSpPr>
        <p:spPr>
          <a:xfrm flipV="1">
            <a:off x="5790346" y="3896013"/>
            <a:ext cx="52009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8956199" y="1562363"/>
            <a:ext cx="3137787" cy="2647200"/>
            <a:chOff x="8914984" y="2146735"/>
            <a:chExt cx="3137787" cy="264720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984" y="2146735"/>
              <a:ext cx="3137787" cy="2647200"/>
            </a:xfrm>
            <a:prstGeom prst="rect">
              <a:avLst/>
            </a:prstGeom>
          </p:spPr>
        </p:pic>
        <p:sp>
          <p:nvSpPr>
            <p:cNvPr id="25" name="Oval 24"/>
            <p:cNvSpPr/>
            <p:nvPr/>
          </p:nvSpPr>
          <p:spPr>
            <a:xfrm>
              <a:off x="10227314" y="3136955"/>
              <a:ext cx="513126" cy="66675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p:cNvCxnSpPr/>
          <p:nvPr/>
        </p:nvCxnSpPr>
        <p:spPr>
          <a:xfrm flipV="1">
            <a:off x="8607625" y="3557116"/>
            <a:ext cx="697149" cy="336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6199" y="4431201"/>
            <a:ext cx="3136168" cy="2474442"/>
          </a:xfrm>
          <a:prstGeom prst="rect">
            <a:avLst/>
          </a:prstGeom>
        </p:spPr>
      </p:pic>
      <p:sp>
        <p:nvSpPr>
          <p:cNvPr id="29" name="TextBox 28"/>
          <p:cNvSpPr txBox="1"/>
          <p:nvPr/>
        </p:nvSpPr>
        <p:spPr>
          <a:xfrm>
            <a:off x="9543158" y="4098948"/>
            <a:ext cx="2229414" cy="461665"/>
          </a:xfrm>
          <a:prstGeom prst="rect">
            <a:avLst/>
          </a:prstGeom>
          <a:noFill/>
        </p:spPr>
        <p:txBody>
          <a:bodyPr wrap="square" rtlCol="0">
            <a:spAutoFit/>
          </a:bodyPr>
          <a:lstStyle/>
          <a:p>
            <a:r>
              <a:rPr lang="en-US" sz="2400" dirty="0" smtClean="0">
                <a:latin typeface="Verdana" panose="020B0604030504040204" pitchFamily="34" charset="0"/>
                <a:ea typeface="Verdana" panose="020B0604030504040204" pitchFamily="34" charset="0"/>
                <a:cs typeface="Verdana" panose="020B0604030504040204" pitchFamily="34" charset="0"/>
              </a:rPr>
              <a:t>Ground Truth</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26" name="Rectangular Callout 25"/>
          <p:cNvSpPr/>
          <p:nvPr/>
        </p:nvSpPr>
        <p:spPr>
          <a:xfrm>
            <a:off x="4159608" y="4988982"/>
            <a:ext cx="4448017" cy="1200329"/>
          </a:xfrm>
          <a:prstGeom prst="wedgeRectCallout">
            <a:avLst>
              <a:gd name="adj1" fmla="val 86298"/>
              <a:gd name="adj2" fmla="val -190372"/>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solidFill>
                  <a:srgbClr val="FF0000"/>
                </a:solidFill>
                <a:latin typeface="Arial" panose="020B0604020202020204" pitchFamily="34" charset="0"/>
                <a:cs typeface="Arial" panose="020B0604020202020204" pitchFamily="34" charset="0"/>
              </a:rPr>
              <a:t>Problem: </a:t>
            </a:r>
            <a:endParaRPr lang="en-US" sz="3600" dirty="0" smtClean="0">
              <a:solidFill>
                <a:srgbClr val="FF0000"/>
              </a:solidFill>
              <a:latin typeface="Arial" panose="020B0604020202020204" pitchFamily="34" charset="0"/>
              <a:cs typeface="Arial" panose="020B0604020202020204" pitchFamily="34" charset="0"/>
            </a:endParaRPr>
          </a:p>
          <a:p>
            <a:pPr algn="ctr"/>
            <a:r>
              <a:rPr lang="en-US" sz="3600" dirty="0" smtClean="0">
                <a:solidFill>
                  <a:srgbClr val="FF0000"/>
                </a:solidFill>
                <a:latin typeface="Arial" panose="020B0604020202020204" pitchFamily="34" charset="0"/>
                <a:cs typeface="Arial" panose="020B0604020202020204" pitchFamily="34" charset="0"/>
              </a:rPr>
              <a:t>Many </a:t>
            </a:r>
            <a:r>
              <a:rPr lang="en-US" sz="3600" dirty="0">
                <a:solidFill>
                  <a:srgbClr val="FF0000"/>
                </a:solidFill>
                <a:latin typeface="Arial" panose="020B0604020202020204" pitchFamily="34" charset="0"/>
                <a:cs typeface="Arial" panose="020B0604020202020204" pitchFamily="34" charset="0"/>
              </a:rPr>
              <a:t>False Alarms!</a:t>
            </a:r>
          </a:p>
        </p:txBody>
      </p:sp>
      <p:sp>
        <p:nvSpPr>
          <p:cNvPr id="36" name="Oval 35"/>
          <p:cNvSpPr/>
          <p:nvPr/>
        </p:nvSpPr>
        <p:spPr>
          <a:xfrm>
            <a:off x="10268529" y="5373066"/>
            <a:ext cx="513126" cy="66675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223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0" dirty="0" smtClean="0"/>
              <a:t>Problem</a:t>
            </a:r>
            <a:endParaRPr lang="en-US" b="0" dirty="0"/>
          </a:p>
        </p:txBody>
      </p:sp>
      <p:sp>
        <p:nvSpPr>
          <p:cNvPr id="3" name="Content Placeholder 2"/>
          <p:cNvSpPr>
            <a:spLocks noGrp="1"/>
          </p:cNvSpPr>
          <p:nvPr>
            <p:ph sz="quarter" idx="10"/>
          </p:nvPr>
        </p:nvSpPr>
        <p:spPr>
          <a:xfrm>
            <a:off x="165370" y="1292856"/>
            <a:ext cx="7850976" cy="5158168"/>
          </a:xfrm>
        </p:spPr>
        <p:txBody>
          <a:bodyPr>
            <a:normAutofit/>
          </a:bodyPr>
          <a:lstStyle/>
          <a:p>
            <a:r>
              <a:rPr lang="en-US" b="1" dirty="0" smtClean="0">
                <a:latin typeface="Verdana" panose="020B0604030504040204" pitchFamily="34" charset="0"/>
                <a:ea typeface="Verdana" panose="020B0604030504040204" pitchFamily="34" charset="0"/>
                <a:cs typeface="Verdana" panose="020B0604030504040204" pitchFamily="34" charset="0"/>
              </a:rPr>
              <a:t>Camera Jitter</a:t>
            </a:r>
          </a:p>
          <a:p>
            <a:pPr lvl="1"/>
            <a:r>
              <a:rPr lang="en-US" sz="2400" dirty="0">
                <a:ea typeface="Verdana" panose="020B0604030504040204" pitchFamily="34" charset="0"/>
              </a:rPr>
              <a:t> </a:t>
            </a:r>
            <a:r>
              <a:rPr lang="en-US" sz="2400" dirty="0" smtClean="0">
                <a:ea typeface="Verdana" panose="020B0604030504040204" pitchFamily="34" charset="0"/>
              </a:rPr>
              <a:t>causes co-registration error</a:t>
            </a:r>
          </a:p>
          <a:p>
            <a:r>
              <a:rPr lang="en-US" b="1" dirty="0" smtClean="0">
                <a:latin typeface="Verdana" panose="020B0604030504040204" pitchFamily="34" charset="0"/>
                <a:ea typeface="Verdana" panose="020B0604030504040204" pitchFamily="34" charset="0"/>
                <a:cs typeface="Verdana" panose="020B0604030504040204" pitchFamily="34" charset="0"/>
              </a:rPr>
              <a:t>Speckle</a:t>
            </a:r>
          </a:p>
          <a:p>
            <a:pPr lvl="1"/>
            <a:r>
              <a:rPr lang="en-US" sz="2400" dirty="0">
                <a:ea typeface="Verdana" panose="020B0604030504040204" pitchFamily="34" charset="0"/>
              </a:rPr>
              <a:t> </a:t>
            </a:r>
            <a:r>
              <a:rPr lang="en-US" sz="2400" dirty="0" smtClean="0">
                <a:ea typeface="Verdana" panose="020B0604030504040204" pitchFamily="34" charset="0"/>
              </a:rPr>
              <a:t>characteristic property in </a:t>
            </a:r>
            <a:r>
              <a:rPr lang="en-US" sz="2400" dirty="0" smtClean="0">
                <a:ea typeface="Verdana" panose="020B0604030504040204" pitchFamily="34" charset="0"/>
              </a:rPr>
              <a:t>microwave image</a:t>
            </a:r>
            <a:endParaRPr lang="en-US" sz="2400" dirty="0" smtClean="0">
              <a:ea typeface="Verdana" panose="020B0604030504040204" pitchFamily="34" charset="0"/>
            </a:endParaRPr>
          </a:p>
          <a:p>
            <a:pPr lvl="1"/>
            <a:r>
              <a:rPr lang="en-US" sz="2400" dirty="0">
                <a:ea typeface="Verdana" panose="020B0604030504040204" pitchFamily="34" charset="0"/>
              </a:rPr>
              <a:t> </a:t>
            </a:r>
            <a:r>
              <a:rPr lang="en-US" sz="2400" dirty="0" smtClean="0">
                <a:ea typeface="Verdana" panose="020B0604030504040204" pitchFamily="34" charset="0"/>
              </a:rPr>
              <a:t>causes noisy background</a:t>
            </a:r>
          </a:p>
          <a:p>
            <a:r>
              <a:rPr lang="en-US" b="1" dirty="0" smtClean="0">
                <a:latin typeface="Verdana" panose="020B0604030504040204" pitchFamily="34" charset="0"/>
                <a:ea typeface="Verdana" panose="020B0604030504040204" pitchFamily="34" charset="0"/>
                <a:cs typeface="Verdana" panose="020B0604030504040204" pitchFamily="34" charset="0"/>
              </a:rPr>
              <a:t>Camouflage</a:t>
            </a:r>
          </a:p>
          <a:p>
            <a:pPr lvl="1"/>
            <a:r>
              <a:rPr lang="en-US" sz="2400" dirty="0">
                <a:ea typeface="Verdana" panose="020B0604030504040204" pitchFamily="34" charset="0"/>
              </a:rPr>
              <a:t> </a:t>
            </a:r>
            <a:r>
              <a:rPr lang="en-US" sz="2400" dirty="0" smtClean="0">
                <a:ea typeface="Verdana" panose="020B0604030504040204" pitchFamily="34" charset="0"/>
              </a:rPr>
              <a:t>non-defined shape and boundary</a:t>
            </a:r>
          </a:p>
          <a:p>
            <a:pPr lvl="1"/>
            <a:r>
              <a:rPr lang="en-US" sz="2400" dirty="0">
                <a:ea typeface="Verdana" panose="020B0604030504040204" pitchFamily="34" charset="0"/>
              </a:rPr>
              <a:t> </a:t>
            </a:r>
            <a:r>
              <a:rPr lang="en-US" sz="2400" dirty="0" smtClean="0">
                <a:ea typeface="Verdana" panose="020B0604030504040204" pitchFamily="34" charset="0"/>
              </a:rPr>
              <a:t>difficulty to detect small and moving objects</a:t>
            </a:r>
            <a:endParaRPr lang="en-US" sz="2400" dirty="0">
              <a:ea typeface="Verdana" panose="020B0604030504040204" pitchFamily="34" charset="0"/>
            </a:endParaRPr>
          </a:p>
        </p:txBody>
      </p:sp>
      <p:grpSp>
        <p:nvGrpSpPr>
          <p:cNvPr id="13" name="Group 12"/>
          <p:cNvGrpSpPr/>
          <p:nvPr/>
        </p:nvGrpSpPr>
        <p:grpSpPr>
          <a:xfrm>
            <a:off x="8251038" y="1277709"/>
            <a:ext cx="3132220" cy="1945935"/>
            <a:chOff x="5061419" y="940598"/>
            <a:chExt cx="2589447" cy="189529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419" y="940598"/>
              <a:ext cx="2589447" cy="1895290"/>
            </a:xfrm>
            <a:prstGeom prst="rect">
              <a:avLst/>
            </a:prstGeom>
            <a:ln>
              <a:solidFill>
                <a:schemeClr val="tx1"/>
              </a:solidFill>
            </a:ln>
          </p:spPr>
        </p:pic>
        <p:cxnSp>
          <p:nvCxnSpPr>
            <p:cNvPr id="6" name="Straight Connector 5"/>
            <p:cNvCxnSpPr/>
            <p:nvPr/>
          </p:nvCxnSpPr>
          <p:spPr bwMode="auto">
            <a:xfrm flipV="1">
              <a:off x="5061419" y="1552052"/>
              <a:ext cx="2589447" cy="377016"/>
            </a:xfrm>
            <a:prstGeom prst="line">
              <a:avLst/>
            </a:prstGeom>
            <a:solidFill>
              <a:schemeClr val="bg1"/>
            </a:solidFill>
            <a:ln w="2857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8" name="TextBox 7"/>
            <p:cNvSpPr txBox="1"/>
            <p:nvPr/>
          </p:nvSpPr>
          <p:spPr>
            <a:xfrm>
              <a:off x="5093021" y="954289"/>
              <a:ext cx="1446835" cy="369332"/>
            </a:xfrm>
            <a:prstGeom prst="rect">
              <a:avLst/>
            </a:prstGeom>
            <a:noFill/>
            <a:ln>
              <a:noFill/>
            </a:ln>
          </p:spPr>
          <p:txBody>
            <a:bodyPr wrap="square" rtlCol="0">
              <a:spAutoFit/>
            </a:bodyPr>
            <a:lstStyle/>
            <a:p>
              <a:r>
                <a:rPr lang="en-US" b="1" dirty="0">
                  <a:solidFill>
                    <a:srgbClr val="FFC000"/>
                  </a:solidFill>
                </a:rPr>
                <a:t>Image 1</a:t>
              </a:r>
            </a:p>
          </p:txBody>
        </p:sp>
        <p:sp>
          <p:nvSpPr>
            <p:cNvPr id="9" name="TextBox 8"/>
            <p:cNvSpPr txBox="1"/>
            <p:nvPr/>
          </p:nvSpPr>
          <p:spPr>
            <a:xfrm>
              <a:off x="5093021" y="2445489"/>
              <a:ext cx="1446835" cy="369332"/>
            </a:xfrm>
            <a:prstGeom prst="rect">
              <a:avLst/>
            </a:prstGeom>
            <a:noFill/>
            <a:ln>
              <a:noFill/>
            </a:ln>
          </p:spPr>
          <p:txBody>
            <a:bodyPr wrap="square" rtlCol="0">
              <a:spAutoFit/>
            </a:bodyPr>
            <a:lstStyle/>
            <a:p>
              <a:r>
                <a:rPr lang="en-US" b="1" dirty="0">
                  <a:solidFill>
                    <a:srgbClr val="FFC000"/>
                  </a:solidFill>
                </a:rPr>
                <a:t>Image 2</a:t>
              </a:r>
            </a:p>
          </p:txBody>
        </p:sp>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4625" y="3392005"/>
            <a:ext cx="1432954" cy="141483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7214" y="3389840"/>
            <a:ext cx="1566110" cy="1414833"/>
          </a:xfrm>
          <a:prstGeom prst="rect">
            <a:avLst/>
          </a:prstGeom>
        </p:spPr>
      </p:pic>
      <p:pic>
        <p:nvPicPr>
          <p:cNvPr id="18" name="Picture 17"/>
          <p:cNvPicPr>
            <a:picLocks noChangeAspect="1"/>
          </p:cNvPicPr>
          <p:nvPr/>
        </p:nvPicPr>
        <p:blipFill>
          <a:blip r:embed="rId5"/>
          <a:stretch>
            <a:fillRect/>
          </a:stretch>
        </p:blipFill>
        <p:spPr>
          <a:xfrm>
            <a:off x="8207214" y="5032672"/>
            <a:ext cx="1566110" cy="1402343"/>
          </a:xfrm>
          <a:prstGeom prst="rect">
            <a:avLst/>
          </a:prstGeom>
        </p:spPr>
      </p:pic>
      <p:pic>
        <p:nvPicPr>
          <p:cNvPr id="19" name="Picture 18"/>
          <p:cNvPicPr>
            <a:picLocks noChangeAspect="1"/>
          </p:cNvPicPr>
          <p:nvPr/>
        </p:nvPicPr>
        <p:blipFill>
          <a:blip r:embed="rId6"/>
          <a:stretch>
            <a:fillRect/>
          </a:stretch>
        </p:blipFill>
        <p:spPr>
          <a:xfrm>
            <a:off x="9964192" y="5034414"/>
            <a:ext cx="1491644" cy="1409647"/>
          </a:xfrm>
          <a:prstGeom prst="rect">
            <a:avLst/>
          </a:prstGeom>
        </p:spPr>
      </p:pic>
      <p:sp>
        <p:nvSpPr>
          <p:cNvPr id="16" name="TextBox 15"/>
          <p:cNvSpPr txBox="1"/>
          <p:nvPr/>
        </p:nvSpPr>
        <p:spPr>
          <a:xfrm>
            <a:off x="1970299" y="5480908"/>
            <a:ext cx="4590332" cy="1077218"/>
          </a:xfrm>
          <a:prstGeom prst="rect">
            <a:avLst/>
          </a:prstGeom>
          <a:solidFill>
            <a:srgbClr val="FFC000"/>
          </a:solidFill>
          <a:ln w="28575">
            <a:solidFill>
              <a:schemeClr val="tx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3200" dirty="0">
                <a:solidFill>
                  <a:schemeClr val="tx1"/>
                </a:solidFill>
                <a:latin typeface="Verdana" panose="020B0604030504040204" pitchFamily="34" charset="0"/>
                <a:ea typeface="Verdana" panose="020B0604030504040204" pitchFamily="34" charset="0"/>
                <a:cs typeface="Verdana" panose="020B0604030504040204" pitchFamily="34" charset="0"/>
              </a:rPr>
              <a:t>Low change detection accuracy</a:t>
            </a:r>
          </a:p>
        </p:txBody>
      </p:sp>
      <p:sp>
        <p:nvSpPr>
          <p:cNvPr id="17" name="Right Arrow 16"/>
          <p:cNvSpPr/>
          <p:nvPr/>
        </p:nvSpPr>
        <p:spPr bwMode="auto">
          <a:xfrm rot="5400000">
            <a:off x="3939478" y="4859158"/>
            <a:ext cx="651974" cy="447234"/>
          </a:xfrm>
          <a:prstGeom prst="rightArrow">
            <a:avLst/>
          </a:prstGeom>
          <a:solidFill>
            <a:srgbClr val="FF00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sp>
        <p:nvSpPr>
          <p:cNvPr id="21" name="TextBox 20"/>
          <p:cNvSpPr txBox="1"/>
          <p:nvPr/>
        </p:nvSpPr>
        <p:spPr>
          <a:xfrm>
            <a:off x="0" y="714890"/>
            <a:ext cx="1219200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Pixel-to-pixel </a:t>
            </a:r>
            <a:r>
              <a:rPr lang="en-US" dirty="0" smtClean="0"/>
              <a:t>difference-based </a:t>
            </a:r>
            <a:r>
              <a:rPr lang="en-US" dirty="0"/>
              <a:t>method cause many false </a:t>
            </a:r>
            <a:r>
              <a:rPr lang="en-US" dirty="0" smtClean="0"/>
              <a:t>alarms</a:t>
            </a:r>
            <a:endParaRPr lang="en-US" dirty="0"/>
          </a:p>
        </p:txBody>
      </p:sp>
      <p:sp>
        <p:nvSpPr>
          <p:cNvPr id="20" name="TextBox 19"/>
          <p:cNvSpPr txBox="1"/>
          <p:nvPr/>
        </p:nvSpPr>
        <p:spPr>
          <a:xfrm>
            <a:off x="10793883" y="4527674"/>
            <a:ext cx="1139067" cy="276999"/>
          </a:xfrm>
          <a:prstGeom prst="rect">
            <a:avLst/>
          </a:prstGeom>
          <a:noFill/>
        </p:spPr>
        <p:txBody>
          <a:bodyPr wrap="square" rtlCol="0">
            <a:spAutoFit/>
          </a:bodyPr>
          <a:lstStyle/>
          <a:p>
            <a:r>
              <a:rPr lang="en-US" sz="1200" dirty="0">
                <a:solidFill>
                  <a:schemeClr val="bg1"/>
                </a:solidFill>
              </a:rPr>
              <a:t>© DLR</a:t>
            </a:r>
          </a:p>
        </p:txBody>
      </p:sp>
      <p:sp>
        <p:nvSpPr>
          <p:cNvPr id="22" name="TextBox 21"/>
          <p:cNvSpPr txBox="1"/>
          <p:nvPr/>
        </p:nvSpPr>
        <p:spPr>
          <a:xfrm>
            <a:off x="9030015" y="4479789"/>
            <a:ext cx="1139067" cy="276999"/>
          </a:xfrm>
          <a:prstGeom prst="rect">
            <a:avLst/>
          </a:prstGeom>
          <a:noFill/>
        </p:spPr>
        <p:txBody>
          <a:bodyPr wrap="square" rtlCol="0">
            <a:spAutoFit/>
          </a:bodyPr>
          <a:lstStyle/>
          <a:p>
            <a:r>
              <a:rPr lang="en-US" sz="1200" dirty="0">
                <a:solidFill>
                  <a:schemeClr val="bg1"/>
                </a:solidFill>
              </a:rPr>
              <a:t>© DLR</a:t>
            </a:r>
          </a:p>
        </p:txBody>
      </p:sp>
      <p:sp>
        <p:nvSpPr>
          <p:cNvPr id="23" name="TextBox 22"/>
          <p:cNvSpPr txBox="1"/>
          <p:nvPr/>
        </p:nvSpPr>
        <p:spPr>
          <a:xfrm>
            <a:off x="10764538" y="6120443"/>
            <a:ext cx="1139067" cy="276999"/>
          </a:xfrm>
          <a:prstGeom prst="rect">
            <a:avLst/>
          </a:prstGeom>
          <a:noFill/>
        </p:spPr>
        <p:txBody>
          <a:bodyPr wrap="square" rtlCol="0">
            <a:spAutoFit/>
          </a:bodyPr>
          <a:lstStyle/>
          <a:p>
            <a:r>
              <a:rPr lang="en-US" sz="1200" dirty="0">
                <a:solidFill>
                  <a:schemeClr val="bg1"/>
                </a:solidFill>
              </a:rPr>
              <a:t>© DLR</a:t>
            </a:r>
          </a:p>
        </p:txBody>
      </p:sp>
      <p:sp>
        <p:nvSpPr>
          <p:cNvPr id="24" name="TextBox 23"/>
          <p:cNvSpPr txBox="1"/>
          <p:nvPr/>
        </p:nvSpPr>
        <p:spPr>
          <a:xfrm>
            <a:off x="8960504" y="6101395"/>
            <a:ext cx="1139067" cy="276999"/>
          </a:xfrm>
          <a:prstGeom prst="rect">
            <a:avLst/>
          </a:prstGeom>
          <a:noFill/>
        </p:spPr>
        <p:txBody>
          <a:bodyPr wrap="square" rtlCol="0">
            <a:spAutoFit/>
          </a:bodyPr>
          <a:lstStyle/>
          <a:p>
            <a:r>
              <a:rPr lang="en-US" sz="1200" dirty="0">
                <a:solidFill>
                  <a:schemeClr val="bg1"/>
                </a:solidFill>
              </a:rPr>
              <a:t>© DLR</a:t>
            </a:r>
          </a:p>
        </p:txBody>
      </p:sp>
      <p:sp>
        <p:nvSpPr>
          <p:cNvPr id="25" name="TextBox 24"/>
          <p:cNvSpPr txBox="1"/>
          <p:nvPr/>
        </p:nvSpPr>
        <p:spPr>
          <a:xfrm>
            <a:off x="10573248" y="2959148"/>
            <a:ext cx="1139067" cy="276999"/>
          </a:xfrm>
          <a:prstGeom prst="rect">
            <a:avLst/>
          </a:prstGeom>
          <a:noFill/>
        </p:spPr>
        <p:txBody>
          <a:bodyPr wrap="square" rtlCol="0">
            <a:spAutoFit/>
          </a:bodyPr>
          <a:lstStyle/>
          <a:p>
            <a:r>
              <a:rPr lang="en-US" sz="1200" dirty="0">
                <a:solidFill>
                  <a:schemeClr val="bg1"/>
                </a:solidFill>
              </a:rPr>
              <a:t>© DLR</a:t>
            </a:r>
          </a:p>
        </p:txBody>
      </p:sp>
    </p:spTree>
    <p:extLst>
      <p:ext uri="{BB962C8B-B14F-4D97-AF65-F5344CB8AC3E}">
        <p14:creationId xmlns:p14="http://schemas.microsoft.com/office/powerpoint/2010/main" val="33695828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0" dirty="0" smtClean="0"/>
              <a:t>Solution</a:t>
            </a:r>
            <a:endParaRPr lang="en-US" b="0" dirty="0"/>
          </a:p>
        </p:txBody>
      </p:sp>
      <p:sp>
        <p:nvSpPr>
          <p:cNvPr id="4" name="TextBox 3"/>
          <p:cNvSpPr txBox="1"/>
          <p:nvPr/>
        </p:nvSpPr>
        <p:spPr>
          <a:xfrm>
            <a:off x="38908" y="714891"/>
            <a:ext cx="12084996"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Feature-to-Feature difference method is robust to the conditions</a:t>
            </a:r>
          </a:p>
        </p:txBody>
      </p:sp>
      <p:sp>
        <p:nvSpPr>
          <p:cNvPr id="6" name="TextBox 5"/>
          <p:cNvSpPr txBox="1"/>
          <p:nvPr/>
        </p:nvSpPr>
        <p:spPr>
          <a:xfrm>
            <a:off x="38908" y="1265448"/>
            <a:ext cx="12084996" cy="461665"/>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solidFill>
                  <a:srgbClr val="FF0000"/>
                </a:solidFill>
                <a:latin typeface="Verdana" panose="020B0604030504040204" pitchFamily="34" charset="0"/>
                <a:ea typeface="Verdana" panose="020B0604030504040204" pitchFamily="34" charset="0"/>
                <a:cs typeface="Verdana" panose="020B0604030504040204" pitchFamily="34" charset="0"/>
              </a:rPr>
              <a:t>Siamese network </a:t>
            </a:r>
            <a:r>
              <a:rPr lang="en-US" sz="2400" dirty="0">
                <a:latin typeface="Verdana" panose="020B0604030504040204" pitchFamily="34" charset="0"/>
                <a:ea typeface="Verdana" panose="020B0604030504040204" pitchFamily="34" charset="0"/>
                <a:cs typeface="Verdana" panose="020B0604030504040204" pitchFamily="34" charset="0"/>
              </a:rPr>
              <a:t>has been widely used for feature comparison </a:t>
            </a:r>
          </a:p>
        </p:txBody>
      </p:sp>
      <p:grpSp>
        <p:nvGrpSpPr>
          <p:cNvPr id="7" name="Group 6"/>
          <p:cNvGrpSpPr/>
          <p:nvPr/>
        </p:nvGrpSpPr>
        <p:grpSpPr>
          <a:xfrm>
            <a:off x="1770434" y="1836802"/>
            <a:ext cx="8161506" cy="4826645"/>
            <a:chOff x="2973313" y="-382514"/>
            <a:chExt cx="5623112" cy="3094718"/>
          </a:xfrm>
        </p:grpSpPr>
        <p:grpSp>
          <p:nvGrpSpPr>
            <p:cNvPr id="8" name="Group 7"/>
            <p:cNvGrpSpPr/>
            <p:nvPr/>
          </p:nvGrpSpPr>
          <p:grpSpPr>
            <a:xfrm>
              <a:off x="2996759" y="-382514"/>
              <a:ext cx="5599666" cy="3094718"/>
              <a:chOff x="2996759" y="-382514"/>
              <a:chExt cx="5599666" cy="3094718"/>
            </a:xfrm>
          </p:grpSpPr>
          <p:grpSp>
            <p:nvGrpSpPr>
              <p:cNvPr id="11" name="Group 10"/>
              <p:cNvGrpSpPr/>
              <p:nvPr/>
            </p:nvGrpSpPr>
            <p:grpSpPr>
              <a:xfrm>
                <a:off x="3013562" y="-382514"/>
                <a:ext cx="5582863" cy="3094718"/>
                <a:chOff x="589280" y="185003"/>
                <a:chExt cx="5582863" cy="3094718"/>
              </a:xfrm>
            </p:grpSpPr>
            <mc:AlternateContent xmlns:mc="http://schemas.openxmlformats.org/markup-compatibility/2006" xmlns:a14="http://schemas.microsoft.com/office/drawing/2010/main">
              <mc:Choice Requires="a14">
                <p:sp>
                  <p:nvSpPr>
                    <p:cNvPr id="14" name="Rectangle 13"/>
                    <p:cNvSpPr/>
                    <p:nvPr/>
                  </p:nvSpPr>
                  <p:spPr>
                    <a:xfrm>
                      <a:off x="589280" y="575761"/>
                      <a:ext cx="934720" cy="92456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Patch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89280" y="575761"/>
                      <a:ext cx="934720" cy="924560"/>
                    </a:xfrm>
                    <a:prstGeom prst="rect">
                      <a:avLst/>
                    </a:prstGeom>
                    <a:blipFill rotWithShape="0">
                      <a:blip r:embed="rId2"/>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89280" y="2307881"/>
                      <a:ext cx="934720" cy="759012"/>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Patch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89280" y="2307881"/>
                      <a:ext cx="934720" cy="759012"/>
                    </a:xfrm>
                    <a:prstGeom prst="rect">
                      <a:avLst/>
                    </a:prstGeom>
                    <a:blipFill rotWithShape="0">
                      <a:blip r:embed="rId3"/>
                      <a:stretch>
                        <a:fillRect/>
                      </a:stretch>
                    </a:blipFill>
                    <a:ln w="19050">
                      <a:solidFill>
                        <a:schemeClr val="tx1"/>
                      </a:solidFill>
                    </a:ln>
                  </p:spPr>
                  <p:txBody>
                    <a:bodyPr/>
                    <a:lstStyle/>
                    <a:p>
                      <a:r>
                        <a:rPr lang="en-US">
                          <a:noFill/>
                        </a:rPr>
                        <a:t> </a:t>
                      </a:r>
                    </a:p>
                  </p:txBody>
                </p:sp>
              </mc:Fallback>
            </mc:AlternateContent>
            <p:sp>
              <p:nvSpPr>
                <p:cNvPr id="16" name="Rectangle 15"/>
                <p:cNvSpPr/>
                <p:nvPr/>
              </p:nvSpPr>
              <p:spPr>
                <a:xfrm>
                  <a:off x="1818640" y="575761"/>
                  <a:ext cx="345440" cy="92456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Conv</a:t>
                  </a:r>
                </a:p>
              </p:txBody>
            </p:sp>
            <p:sp>
              <p:nvSpPr>
                <p:cNvPr id="17" name="Rectangle 16"/>
                <p:cNvSpPr/>
                <p:nvPr/>
              </p:nvSpPr>
              <p:spPr>
                <a:xfrm>
                  <a:off x="2458720" y="575761"/>
                  <a:ext cx="345440" cy="92456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Conv</a:t>
                  </a:r>
                </a:p>
              </p:txBody>
            </p:sp>
            <p:sp>
              <p:nvSpPr>
                <p:cNvPr id="18" name="Rectangle 17"/>
                <p:cNvSpPr/>
                <p:nvPr/>
              </p:nvSpPr>
              <p:spPr>
                <a:xfrm>
                  <a:off x="3098800" y="575761"/>
                  <a:ext cx="345440" cy="924560"/>
                </a:xfrm>
                <a:prstGeom prst="rect">
                  <a:avLst/>
                </a:prstGeom>
                <a:solidFill>
                  <a:schemeClr val="accent1">
                    <a:lumMod val="60000"/>
                    <a:lumOff val="40000"/>
                  </a:schemeClr>
                </a:solidFill>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Poo l</a:t>
                  </a:r>
                </a:p>
              </p:txBody>
            </p:sp>
            <p:sp>
              <p:nvSpPr>
                <p:cNvPr id="19" name="Rectangle 18"/>
                <p:cNvSpPr/>
                <p:nvPr/>
              </p:nvSpPr>
              <p:spPr>
                <a:xfrm>
                  <a:off x="3738880" y="575761"/>
                  <a:ext cx="345440" cy="92456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Conv</a:t>
                  </a:r>
                </a:p>
              </p:txBody>
            </p:sp>
            <p:sp>
              <p:nvSpPr>
                <p:cNvPr id="20" name="Rectangle 19"/>
                <p:cNvSpPr/>
                <p:nvPr/>
              </p:nvSpPr>
              <p:spPr>
                <a:xfrm>
                  <a:off x="4378960" y="575761"/>
                  <a:ext cx="345440" cy="92456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FC</a:t>
                  </a:r>
                </a:p>
              </p:txBody>
            </p:sp>
            <p:sp>
              <p:nvSpPr>
                <p:cNvPr id="21" name="Rectangle 20"/>
                <p:cNvSpPr/>
                <p:nvPr/>
              </p:nvSpPr>
              <p:spPr>
                <a:xfrm>
                  <a:off x="5015132" y="575761"/>
                  <a:ext cx="345440" cy="92456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FC</a:t>
                  </a:r>
                </a:p>
              </p:txBody>
            </p:sp>
            <p:sp>
              <p:nvSpPr>
                <p:cNvPr id="22" name="Rectangle 21"/>
                <p:cNvSpPr/>
                <p:nvPr/>
              </p:nvSpPr>
              <p:spPr>
                <a:xfrm>
                  <a:off x="1818640" y="2292641"/>
                  <a:ext cx="345440" cy="92456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Conv</a:t>
                  </a:r>
                </a:p>
              </p:txBody>
            </p:sp>
            <p:sp>
              <p:nvSpPr>
                <p:cNvPr id="23" name="Rectangle 22"/>
                <p:cNvSpPr/>
                <p:nvPr/>
              </p:nvSpPr>
              <p:spPr>
                <a:xfrm>
                  <a:off x="2458720" y="2292641"/>
                  <a:ext cx="345440" cy="92456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Conv</a:t>
                  </a:r>
                </a:p>
              </p:txBody>
            </p:sp>
            <p:sp>
              <p:nvSpPr>
                <p:cNvPr id="24" name="Rectangle 23"/>
                <p:cNvSpPr/>
                <p:nvPr/>
              </p:nvSpPr>
              <p:spPr>
                <a:xfrm>
                  <a:off x="3098800" y="2292641"/>
                  <a:ext cx="345440" cy="924560"/>
                </a:xfrm>
                <a:prstGeom prst="rect">
                  <a:avLst/>
                </a:prstGeom>
                <a:solidFill>
                  <a:schemeClr val="accent1">
                    <a:lumMod val="60000"/>
                    <a:lumOff val="40000"/>
                  </a:schemeClr>
                </a:solidFill>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Poo l</a:t>
                  </a:r>
                </a:p>
              </p:txBody>
            </p:sp>
            <p:sp>
              <p:nvSpPr>
                <p:cNvPr id="25" name="Rectangle 24"/>
                <p:cNvSpPr/>
                <p:nvPr/>
              </p:nvSpPr>
              <p:spPr>
                <a:xfrm>
                  <a:off x="3738880" y="2292641"/>
                  <a:ext cx="345440" cy="92456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Conv</a:t>
                  </a:r>
                </a:p>
              </p:txBody>
            </p:sp>
            <p:sp>
              <p:nvSpPr>
                <p:cNvPr id="26" name="Rectangle 25"/>
                <p:cNvSpPr/>
                <p:nvPr/>
              </p:nvSpPr>
              <p:spPr>
                <a:xfrm>
                  <a:off x="4378960" y="2292641"/>
                  <a:ext cx="345440" cy="92456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FC</a:t>
                  </a:r>
                </a:p>
              </p:txBody>
            </p:sp>
            <p:sp>
              <p:nvSpPr>
                <p:cNvPr id="27" name="Rectangle 26"/>
                <p:cNvSpPr/>
                <p:nvPr/>
              </p:nvSpPr>
              <p:spPr>
                <a:xfrm>
                  <a:off x="5015132" y="2292641"/>
                  <a:ext cx="345440" cy="92456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FC</a:t>
                  </a:r>
                </a:p>
              </p:txBody>
            </p:sp>
            <p:cxnSp>
              <p:nvCxnSpPr>
                <p:cNvPr id="28" name="Straight Arrow Connector 27"/>
                <p:cNvCxnSpPr>
                  <a:stCxn id="14" idx="3"/>
                  <a:endCxn id="16" idx="1"/>
                </p:cNvCxnSpPr>
                <p:nvPr/>
              </p:nvCxnSpPr>
              <p:spPr>
                <a:xfrm>
                  <a:off x="1524000" y="1038041"/>
                  <a:ext cx="29464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1507197" y="2770161"/>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2164080" y="1049764"/>
                  <a:ext cx="29464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2152358" y="2779534"/>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2804160" y="1062659"/>
                  <a:ext cx="29464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3444240" y="1062659"/>
                  <a:ext cx="29464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a:off x="4082266" y="1062659"/>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4724400" y="1065003"/>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a:off x="2804160" y="2779534"/>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3444240" y="2781878"/>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a:off x="4082266" y="2779534"/>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4724400" y="2795945"/>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Rectangle 39"/>
                <p:cNvSpPr/>
                <p:nvPr/>
              </p:nvSpPr>
              <p:spPr>
                <a:xfrm>
                  <a:off x="1654517" y="505002"/>
                  <a:ext cx="3872523" cy="1058781"/>
                </a:xfrm>
                <a:prstGeom prst="rect">
                  <a:avLst/>
                </a:prstGeom>
                <a:no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659597" y="2220940"/>
                  <a:ext cx="3872523" cy="1058781"/>
                </a:xfrm>
                <a:prstGeom prst="rect">
                  <a:avLst/>
                </a:prstGeom>
                <a:no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40" idx="2"/>
                  <a:endCxn id="41" idx="0"/>
                </p:cNvCxnSpPr>
                <p:nvPr/>
              </p:nvCxnSpPr>
              <p:spPr>
                <a:xfrm>
                  <a:off x="3590779" y="1563783"/>
                  <a:ext cx="5080" cy="657157"/>
                </a:xfrm>
                <a:prstGeom prst="straightConnector1">
                  <a:avLst/>
                </a:prstGeom>
                <a:ln w="1905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534970" y="1746508"/>
                  <a:ext cx="2111616" cy="256540"/>
                </a:xfrm>
                <a:prstGeom prst="rect">
                  <a:avLst/>
                </a:prstGeom>
                <a:solidFill>
                  <a:schemeClr val="bg1"/>
                </a:solidFill>
                <a:ln>
                  <a:solidFill>
                    <a:schemeClr val="bg1"/>
                  </a:solidFill>
                </a:ln>
              </p:spPr>
              <p:txBody>
                <a:bodyPr wrap="square" rtlCol="0">
                  <a:spAutoFit/>
                </a:bodyPr>
                <a:lstStyle/>
                <a:p>
                  <a:pPr algn="ctr"/>
                  <a:r>
                    <a:rPr lang="en-US" sz="2000" b="1" dirty="0">
                      <a:latin typeface="Verdana" panose="020B0604030504040204" pitchFamily="34" charset="0"/>
                      <a:ea typeface="Verdana" panose="020B0604030504040204" pitchFamily="34" charset="0"/>
                      <a:cs typeface="Verdana" panose="020B0604030504040204" pitchFamily="34" charset="0"/>
                    </a:rPr>
                    <a:t>Share Weights</a:t>
                  </a:r>
                </a:p>
              </p:txBody>
            </p:sp>
            <p:sp>
              <p:nvSpPr>
                <p:cNvPr id="44" name="TextBox 43"/>
                <p:cNvSpPr txBox="1"/>
                <p:nvPr/>
              </p:nvSpPr>
              <p:spPr>
                <a:xfrm>
                  <a:off x="1185203" y="197939"/>
                  <a:ext cx="1640349" cy="236806"/>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64x3x3</a:t>
                  </a:r>
                </a:p>
              </p:txBody>
            </p:sp>
            <p:sp>
              <p:nvSpPr>
                <p:cNvPr id="45" name="TextBox 44"/>
                <p:cNvSpPr txBox="1"/>
                <p:nvPr/>
              </p:nvSpPr>
              <p:spPr>
                <a:xfrm>
                  <a:off x="2194169" y="197939"/>
                  <a:ext cx="931594" cy="236806"/>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64x3x3</a:t>
                  </a:r>
                </a:p>
              </p:txBody>
            </p:sp>
            <p:sp>
              <p:nvSpPr>
                <p:cNvPr id="46" name="TextBox 45"/>
                <p:cNvSpPr txBox="1"/>
                <p:nvPr/>
              </p:nvSpPr>
              <p:spPr>
                <a:xfrm>
                  <a:off x="3005161" y="197939"/>
                  <a:ext cx="508290" cy="236806"/>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2x2</a:t>
                  </a:r>
                </a:p>
              </p:txBody>
            </p:sp>
            <p:cxnSp>
              <p:nvCxnSpPr>
                <p:cNvPr id="47" name="Straight Arrow Connector 46"/>
                <p:cNvCxnSpPr/>
                <p:nvPr/>
              </p:nvCxnSpPr>
              <p:spPr>
                <a:xfrm>
                  <a:off x="5362917" y="1062659"/>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p:nvPr/>
              </p:nvCxnSpPr>
              <p:spPr>
                <a:xfrm>
                  <a:off x="5362917" y="2795945"/>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5456607" y="849726"/>
                      <a:ext cx="713639" cy="305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oMath>
                        </m:oMathPara>
                      </a14:m>
                      <a:endParaRPr lang="en-US" sz="2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5456607" y="849726"/>
                      <a:ext cx="713639" cy="305515"/>
                    </a:xfrm>
                    <a:prstGeom prst="rect">
                      <a:avLst/>
                    </a:prstGeom>
                    <a:blipFill rotWithShape="0">
                      <a:blip r:embed="rId4"/>
                      <a:stretch>
                        <a:fillRect b="-12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5458504" y="2565664"/>
                      <a:ext cx="713639" cy="305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oMath>
                        </m:oMathPara>
                      </a14:m>
                      <a:endParaRPr lang="en-US" sz="2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5458504" y="2565664"/>
                      <a:ext cx="713639" cy="305515"/>
                    </a:xfrm>
                    <a:prstGeom prst="rect">
                      <a:avLst/>
                    </a:prstGeom>
                    <a:blipFill rotWithShape="0">
                      <a:blip r:embed="rId5"/>
                      <a:stretch>
                        <a:fillRect b="-12658"/>
                      </a:stretch>
                    </a:blipFill>
                  </p:spPr>
                  <p:txBody>
                    <a:bodyPr/>
                    <a:lstStyle/>
                    <a:p>
                      <a:r>
                        <a:rPr lang="en-US">
                          <a:noFill/>
                        </a:rPr>
                        <a:t> </a:t>
                      </a:r>
                    </a:p>
                  </p:txBody>
                </p:sp>
              </mc:Fallback>
            </mc:AlternateContent>
            <p:sp>
              <p:nvSpPr>
                <p:cNvPr id="51" name="TextBox 50"/>
                <p:cNvSpPr txBox="1"/>
                <p:nvPr/>
              </p:nvSpPr>
              <p:spPr>
                <a:xfrm>
                  <a:off x="3444240" y="197939"/>
                  <a:ext cx="931594" cy="236806"/>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64x3x3</a:t>
                  </a:r>
                </a:p>
              </p:txBody>
            </p:sp>
            <p:sp>
              <p:nvSpPr>
                <p:cNvPr id="52" name="TextBox 51"/>
                <p:cNvSpPr txBox="1"/>
                <p:nvPr/>
              </p:nvSpPr>
              <p:spPr>
                <a:xfrm>
                  <a:off x="4092526" y="185003"/>
                  <a:ext cx="931594" cy="236806"/>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128</a:t>
                  </a:r>
                </a:p>
              </p:txBody>
            </p:sp>
            <p:sp>
              <p:nvSpPr>
                <p:cNvPr id="53" name="TextBox 52"/>
                <p:cNvSpPr txBox="1"/>
                <p:nvPr/>
              </p:nvSpPr>
              <p:spPr>
                <a:xfrm>
                  <a:off x="4725963" y="185003"/>
                  <a:ext cx="931594" cy="236806"/>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128</a:t>
                  </a:r>
                </a:p>
              </p:txBody>
            </p:sp>
            <p:cxnSp>
              <p:nvCxnSpPr>
                <p:cNvPr id="59" name="Straight Arrow Connector 58"/>
                <p:cNvCxnSpPr/>
                <p:nvPr/>
              </p:nvCxnSpPr>
              <p:spPr>
                <a:xfrm>
                  <a:off x="1530411" y="1038041"/>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p:cNvCxnSpPr/>
                <p:nvPr/>
              </p:nvCxnSpPr>
              <p:spPr>
                <a:xfrm>
                  <a:off x="2170490" y="1049764"/>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p:nvPr/>
              </p:nvCxnSpPr>
              <p:spPr>
                <a:xfrm>
                  <a:off x="2810571" y="1062659"/>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3450650" y="1062659"/>
                  <a:ext cx="29464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40154" t="33792" r="43941" b="44933"/>
              <a:stretch/>
            </p:blipFill>
            <p:spPr>
              <a:xfrm>
                <a:off x="3013201" y="8244"/>
                <a:ext cx="941191" cy="941325"/>
              </a:xfrm>
              <a:prstGeom prst="rect">
                <a:avLst/>
              </a:prstGeom>
              <a:ln w="12700">
                <a:solidFill>
                  <a:schemeClr val="tx1"/>
                </a:solidFill>
              </a:ln>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23673" t="37004" r="54363" b="39358"/>
              <a:stretch/>
            </p:blipFill>
            <p:spPr>
              <a:xfrm>
                <a:off x="2996759" y="1721883"/>
                <a:ext cx="951522" cy="936520"/>
              </a:xfrm>
              <a:prstGeom prst="rect">
                <a:avLst/>
              </a:prstGeom>
              <a:ln w="12700">
                <a:solidFill>
                  <a:schemeClr val="tx1"/>
                </a:solidFill>
              </a:ln>
            </p:spPr>
          </p:pic>
        </p:grpSp>
        <p:sp>
          <p:nvSpPr>
            <p:cNvPr id="9" name="TextBox 8"/>
            <p:cNvSpPr txBox="1"/>
            <p:nvPr/>
          </p:nvSpPr>
          <p:spPr>
            <a:xfrm>
              <a:off x="2996759" y="-342116"/>
              <a:ext cx="1004149" cy="25654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Image 1 </a:t>
              </a:r>
            </a:p>
          </p:txBody>
        </p:sp>
        <p:sp>
          <p:nvSpPr>
            <p:cNvPr id="10" name="TextBox 9"/>
            <p:cNvSpPr txBox="1"/>
            <p:nvPr/>
          </p:nvSpPr>
          <p:spPr>
            <a:xfrm>
              <a:off x="2973313" y="1379798"/>
              <a:ext cx="1004149" cy="25654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Image 2 </a:t>
              </a:r>
            </a:p>
          </p:txBody>
        </p:sp>
      </p:grpSp>
      <p:sp>
        <p:nvSpPr>
          <p:cNvPr id="55" name="Rectangle 54"/>
          <p:cNvSpPr/>
          <p:nvPr/>
        </p:nvSpPr>
        <p:spPr>
          <a:xfrm>
            <a:off x="9869768" y="4045877"/>
            <a:ext cx="1871517" cy="8233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Comparison</a:t>
            </a:r>
          </a:p>
        </p:txBody>
      </p:sp>
      <p:cxnSp>
        <p:nvCxnSpPr>
          <p:cNvPr id="56" name="Straight Arrow Connector 55"/>
          <p:cNvCxnSpPr>
            <a:endCxn id="55" idx="0"/>
          </p:cNvCxnSpPr>
          <p:nvPr/>
        </p:nvCxnSpPr>
        <p:spPr bwMode="auto">
          <a:xfrm>
            <a:off x="9672119" y="3185518"/>
            <a:ext cx="1133408" cy="860359"/>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7" name="Straight Arrow Connector 56"/>
          <p:cNvCxnSpPr>
            <a:endCxn id="55" idx="2"/>
          </p:cNvCxnSpPr>
          <p:nvPr/>
        </p:nvCxnSpPr>
        <p:spPr bwMode="auto">
          <a:xfrm flipV="1">
            <a:off x="9702026" y="4869182"/>
            <a:ext cx="1103501" cy="985360"/>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3" name="Table 2"/>
          <p:cNvGraphicFramePr>
            <a:graphicFrameLocks noGrp="1"/>
          </p:cNvGraphicFramePr>
          <p:nvPr>
            <p:extLst>
              <p:ext uri="{D42A27DB-BD31-4B8C-83A1-F6EECF244321}">
                <p14:modId xmlns:p14="http://schemas.microsoft.com/office/powerpoint/2010/main" val="4232775976"/>
              </p:ext>
            </p:extLst>
          </p:nvPr>
        </p:nvGraphicFramePr>
        <p:xfrm>
          <a:off x="9964833" y="5692487"/>
          <a:ext cx="2159072" cy="1112520"/>
        </p:xfrm>
        <a:graphic>
          <a:graphicData uri="http://schemas.openxmlformats.org/drawingml/2006/table">
            <a:tbl>
              <a:tblPr firstRow="1" bandRow="1">
                <a:tableStyleId>{5940675A-B579-460E-94D1-54222C63F5DA}</a:tableStyleId>
              </a:tblPr>
              <a:tblGrid>
                <a:gridCol w="473027"/>
                <a:gridCol w="1686045"/>
              </a:tblGrid>
              <a:tr h="370840">
                <a:tc>
                  <a:txBody>
                    <a:bodyPr/>
                    <a:lstStyle/>
                    <a:p>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r>
                        <a:rPr lang="en-US" dirty="0" smtClean="0"/>
                        <a:t>Convolution</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dirty="0" smtClean="0"/>
                        <a:t>Max-pooling</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r>
                        <a:rPr lang="en-US" dirty="0" smtClean="0"/>
                        <a:t>Fully-connected</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500047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sz="quarter" idx="10"/>
          </p:nvPr>
        </p:nvSpPr>
        <p:spPr>
          <a:xfrm>
            <a:off x="238050" y="758891"/>
            <a:ext cx="11713301" cy="6468760"/>
          </a:xfrm>
        </p:spPr>
        <p:txBody>
          <a:bodyPr>
            <a:normAutofit lnSpcReduction="10000"/>
          </a:bodyPr>
          <a:lstStyle/>
          <a:p>
            <a:pPr>
              <a:buFont typeface="Wingdings" panose="05000000000000000000" pitchFamily="2" charset="2"/>
              <a:buChar char="§"/>
            </a:pPr>
            <a:r>
              <a:rPr lang="en-US" sz="2600" dirty="0" smtClean="0">
                <a:latin typeface="Verdana" panose="020B0604030504040204" pitchFamily="34" charset="0"/>
                <a:ea typeface="Verdana" panose="020B0604030504040204" pitchFamily="34" charset="0"/>
                <a:cs typeface="Verdana" panose="020B0604030504040204" pitchFamily="34" charset="0"/>
              </a:rPr>
              <a:t>From India, working in Japan since Oct 2016</a:t>
            </a:r>
          </a:p>
          <a:p>
            <a:pPr>
              <a:buFont typeface="Wingdings" panose="05000000000000000000" pitchFamily="2" charset="2"/>
              <a:buChar char="§"/>
            </a:pPr>
            <a:r>
              <a:rPr lang="en-US" sz="2600"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Education</a:t>
            </a:r>
          </a:p>
          <a:p>
            <a:pPr lvl="1">
              <a:buFont typeface="Wingdings" panose="05000000000000000000" pitchFamily="2" charset="2"/>
              <a:buChar char="§"/>
            </a:pPr>
            <a:r>
              <a:rPr lang="en-US" sz="2400" dirty="0" smtClean="0">
                <a:ea typeface="Verdana" panose="020B0604030504040204" pitchFamily="34" charset="0"/>
              </a:rPr>
              <a:t>B. Tech. in Electrical Engineering, GBPUAT </a:t>
            </a:r>
            <a:r>
              <a:rPr lang="en-US" sz="2400" dirty="0" err="1" smtClean="0">
                <a:ea typeface="Verdana" panose="020B0604030504040204" pitchFamily="34" charset="0"/>
              </a:rPr>
              <a:t>Pantnagar</a:t>
            </a:r>
            <a:r>
              <a:rPr lang="en-US" sz="2400" dirty="0" smtClean="0">
                <a:ea typeface="Verdana" panose="020B0604030504040204" pitchFamily="34" charset="0"/>
              </a:rPr>
              <a:t>, India</a:t>
            </a:r>
          </a:p>
          <a:p>
            <a:pPr lvl="1">
              <a:buFont typeface="Wingdings" panose="05000000000000000000" pitchFamily="2" charset="2"/>
              <a:buChar char="§"/>
            </a:pPr>
            <a:r>
              <a:rPr lang="en-US" sz="2400" dirty="0" smtClean="0">
                <a:ea typeface="Verdana" panose="020B0604030504040204" pitchFamily="34" charset="0"/>
              </a:rPr>
              <a:t>M. Tech. in </a:t>
            </a:r>
            <a:r>
              <a:rPr lang="en-US" sz="2400" dirty="0" err="1" smtClean="0">
                <a:ea typeface="Verdana" panose="020B0604030504040204" pitchFamily="34" charset="0"/>
              </a:rPr>
              <a:t>Geoinformatics</a:t>
            </a:r>
            <a:r>
              <a:rPr lang="en-US" sz="2400" dirty="0" smtClean="0">
                <a:ea typeface="Verdana" panose="020B0604030504040204" pitchFamily="34" charset="0"/>
              </a:rPr>
              <a:t> Engineering, IIT Bombay, India</a:t>
            </a:r>
          </a:p>
          <a:p>
            <a:pPr>
              <a:buFont typeface="Wingdings" panose="05000000000000000000" pitchFamily="2" charset="2"/>
              <a:buChar char="§"/>
            </a:pPr>
            <a:r>
              <a:rPr lang="en-US" sz="2600"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Professional Experience</a:t>
            </a:r>
          </a:p>
          <a:p>
            <a:pPr lvl="1">
              <a:buFont typeface="Wingdings" panose="05000000000000000000" pitchFamily="2" charset="2"/>
              <a:buChar char="§"/>
            </a:pPr>
            <a:r>
              <a:rPr lang="en-US" sz="2400" dirty="0">
                <a:ea typeface="Verdana" panose="020B0604030504040204" pitchFamily="34" charset="0"/>
              </a:rPr>
              <a:t>Image Processing Lab Teaching Assistant at IIT Bombay (1 year)</a:t>
            </a:r>
          </a:p>
          <a:p>
            <a:pPr lvl="1">
              <a:buFont typeface="Wingdings" panose="05000000000000000000" pitchFamily="2" charset="2"/>
              <a:buChar char="§"/>
            </a:pPr>
            <a:r>
              <a:rPr lang="en-US" sz="2400" dirty="0" smtClean="0">
                <a:ea typeface="Verdana" panose="020B0604030504040204" pitchFamily="34" charset="0"/>
              </a:rPr>
              <a:t>Data </a:t>
            </a:r>
            <a:r>
              <a:rPr lang="en-US" sz="2400" dirty="0" smtClean="0">
                <a:ea typeface="Verdana" panose="020B0604030504040204" pitchFamily="34" charset="0"/>
              </a:rPr>
              <a:t>Science Researcher at NEC (3 years)</a:t>
            </a:r>
          </a:p>
          <a:p>
            <a:pPr>
              <a:buFont typeface="Wingdings" panose="05000000000000000000" pitchFamily="2" charset="2"/>
              <a:buChar char="§"/>
            </a:pPr>
            <a:r>
              <a:rPr lang="en-US" sz="2600"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Research </a:t>
            </a:r>
            <a:r>
              <a:rPr lang="en-US" sz="2600"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Achievements</a:t>
            </a:r>
          </a:p>
          <a:p>
            <a:pPr lvl="1">
              <a:buFont typeface="Wingdings" panose="05000000000000000000" pitchFamily="2" charset="2"/>
              <a:buChar char="§"/>
            </a:pPr>
            <a:r>
              <a:rPr lang="en-US" sz="2400" dirty="0" smtClean="0">
                <a:ea typeface="Verdana" panose="020B0604030504040204" pitchFamily="34" charset="0"/>
              </a:rPr>
              <a:t>3 Patents</a:t>
            </a:r>
          </a:p>
          <a:p>
            <a:pPr lvl="1">
              <a:buFont typeface="Wingdings" panose="05000000000000000000" pitchFamily="2" charset="2"/>
              <a:buChar char="§"/>
            </a:pPr>
            <a:r>
              <a:rPr lang="en-US" sz="2400" dirty="0" smtClean="0">
                <a:ea typeface="Verdana" panose="020B0604030504040204" pitchFamily="34" charset="0"/>
              </a:rPr>
              <a:t>5 Publications in top-level remote sensing conferences- IGARSS, SPIE</a:t>
            </a:r>
          </a:p>
          <a:p>
            <a:pPr lvl="1">
              <a:buFont typeface="Wingdings" panose="05000000000000000000" pitchFamily="2" charset="2"/>
              <a:buChar char="§"/>
            </a:pPr>
            <a:r>
              <a:rPr lang="en-US" sz="2400" dirty="0" smtClean="0">
                <a:ea typeface="Verdana" panose="020B0604030504040204" pitchFamily="34" charset="0"/>
              </a:rPr>
              <a:t>Foreign collaborations</a:t>
            </a:r>
          </a:p>
          <a:p>
            <a:pPr>
              <a:buFont typeface="Wingdings" panose="05000000000000000000" pitchFamily="2" charset="2"/>
              <a:buChar char="§"/>
            </a:pPr>
            <a:r>
              <a:rPr lang="en-US" sz="2600"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Hobbies</a:t>
            </a:r>
          </a:p>
          <a:p>
            <a:pPr lvl="1">
              <a:buFont typeface="Wingdings" panose="05000000000000000000" pitchFamily="2" charset="2"/>
              <a:buChar char="§"/>
            </a:pPr>
            <a:r>
              <a:rPr lang="en-US" sz="2400" dirty="0" smtClean="0">
                <a:ea typeface="Verdana" panose="020B0604030504040204" pitchFamily="34" charset="0"/>
              </a:rPr>
              <a:t>Blogging</a:t>
            </a:r>
          </a:p>
          <a:p>
            <a:pPr lvl="1">
              <a:buFont typeface="Wingdings" panose="05000000000000000000" pitchFamily="2" charset="2"/>
              <a:buChar char="§"/>
            </a:pPr>
            <a:r>
              <a:rPr lang="en-US" sz="2400" dirty="0" smtClean="0">
                <a:ea typeface="Verdana" panose="020B0604030504040204" pitchFamily="34" charset="0"/>
              </a:rPr>
              <a:t>Social Activities</a:t>
            </a:r>
          </a:p>
          <a:p>
            <a:pPr lvl="3">
              <a:buFont typeface="Wingdings" panose="05000000000000000000" pitchFamily="2" charset="2"/>
              <a:buChar char="§"/>
            </a:pPr>
            <a:r>
              <a:rPr lang="en-US" sz="2200" dirty="0" smtClean="0">
                <a:ea typeface="Verdana" panose="020B0604030504040204" pitchFamily="34" charset="0"/>
              </a:rPr>
              <a:t>Volunteer at Hands-on-Tokyo NGO</a:t>
            </a:r>
          </a:p>
          <a:p>
            <a:pPr lvl="3">
              <a:buFont typeface="Wingdings" panose="05000000000000000000" pitchFamily="2" charset="2"/>
              <a:buChar char="§"/>
            </a:pPr>
            <a:r>
              <a:rPr lang="en-US" sz="2200" dirty="0" smtClean="0">
                <a:ea typeface="Verdana" panose="020B0604030504040204" pitchFamily="34" charset="0"/>
              </a:rPr>
              <a:t>Speaker at Machine Learning Tokyo</a:t>
            </a:r>
          </a:p>
          <a:p>
            <a:pPr lvl="1">
              <a:buFont typeface="Wingdings" panose="05000000000000000000" pitchFamily="2" charset="2"/>
              <a:buChar char="§"/>
            </a:pPr>
            <a:endParaRPr lang="en-US" sz="2200" dirty="0">
              <a:ea typeface="Verdana" panose="020B0604030504040204" pitchFamily="34" charset="0"/>
            </a:endParaRPr>
          </a:p>
        </p:txBody>
      </p:sp>
    </p:spTree>
    <p:extLst>
      <p:ext uri="{BB962C8B-B14F-4D97-AF65-F5344CB8AC3E}">
        <p14:creationId xmlns:p14="http://schemas.microsoft.com/office/powerpoint/2010/main" val="37887522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60" y="45361"/>
            <a:ext cx="9097491" cy="501962"/>
          </a:xfrm>
        </p:spPr>
        <p:txBody>
          <a:bodyPr>
            <a:noAutofit/>
          </a:bodyPr>
          <a:lstStyle/>
          <a:p>
            <a:r>
              <a:rPr lang="en-US" b="0" dirty="0" smtClean="0"/>
              <a:t>Proposed Method</a:t>
            </a:r>
            <a:endParaRPr lang="en-US" b="0" dirty="0"/>
          </a:p>
        </p:txBody>
      </p:sp>
      <p:grpSp>
        <p:nvGrpSpPr>
          <p:cNvPr id="6" name="Group 5"/>
          <p:cNvGrpSpPr/>
          <p:nvPr/>
        </p:nvGrpSpPr>
        <p:grpSpPr>
          <a:xfrm>
            <a:off x="300598" y="1102684"/>
            <a:ext cx="12286993" cy="5148261"/>
            <a:chOff x="30304" y="965948"/>
            <a:chExt cx="9753447" cy="5304028"/>
          </a:xfrm>
        </p:grpSpPr>
        <p:sp>
          <p:nvSpPr>
            <p:cNvPr id="102" name="Rectangle 101"/>
            <p:cNvSpPr/>
            <p:nvPr/>
          </p:nvSpPr>
          <p:spPr>
            <a:xfrm>
              <a:off x="3528612" y="1444238"/>
              <a:ext cx="2208551" cy="2641540"/>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30304" y="965948"/>
              <a:ext cx="9040244" cy="5304028"/>
              <a:chOff x="30304" y="965948"/>
              <a:chExt cx="9040244" cy="5304028"/>
            </a:xfrm>
          </p:grpSpPr>
          <p:sp>
            <p:nvSpPr>
              <p:cNvPr id="123" name="Rounded Rectangle 122"/>
              <p:cNvSpPr/>
              <p:nvPr/>
            </p:nvSpPr>
            <p:spPr bwMode="auto">
              <a:xfrm>
                <a:off x="1973797" y="4253294"/>
                <a:ext cx="7096751" cy="2016682"/>
              </a:xfrm>
              <a:prstGeom prst="roundRect">
                <a:avLst/>
              </a:prstGeom>
              <a:solidFill>
                <a:schemeClr val="accent3">
                  <a:lumMod val="25000"/>
                  <a:lumOff val="75000"/>
                </a:schemeClr>
              </a:solidFill>
              <a:ln/>
              <a:ex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grpSp>
            <p:nvGrpSpPr>
              <p:cNvPr id="60" name="Group 59"/>
              <p:cNvGrpSpPr/>
              <p:nvPr/>
            </p:nvGrpSpPr>
            <p:grpSpPr>
              <a:xfrm>
                <a:off x="30304" y="965948"/>
                <a:ext cx="9037901" cy="5278641"/>
                <a:chOff x="-362690" y="2989919"/>
                <a:chExt cx="9037901" cy="5278641"/>
              </a:xfrm>
            </p:grpSpPr>
            <p:grpSp>
              <p:nvGrpSpPr>
                <p:cNvPr id="61" name="Group 60"/>
                <p:cNvGrpSpPr/>
                <p:nvPr/>
              </p:nvGrpSpPr>
              <p:grpSpPr>
                <a:xfrm>
                  <a:off x="-362690" y="3415910"/>
                  <a:ext cx="9003397" cy="4852650"/>
                  <a:chOff x="276646" y="3562731"/>
                  <a:chExt cx="9003397" cy="4852650"/>
                </a:xfrm>
              </p:grpSpPr>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255" y="5535336"/>
                    <a:ext cx="1547845" cy="1468285"/>
                  </a:xfrm>
                  <a:prstGeom prst="rect">
                    <a:avLst/>
                  </a:prstGeom>
                  <a:solidFill>
                    <a:schemeClr val="accent4">
                      <a:lumMod val="20000"/>
                      <a:lumOff val="80000"/>
                    </a:schemeClr>
                  </a:solidFill>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646" y="3562731"/>
                    <a:ext cx="1547845" cy="1487821"/>
                  </a:xfrm>
                  <a:prstGeom prst="rect">
                    <a:avLst/>
                  </a:prstGeom>
                  <a:solidFill>
                    <a:schemeClr val="accent4">
                      <a:lumMod val="20000"/>
                      <a:lumOff val="80000"/>
                    </a:schemeClr>
                  </a:solidFill>
                </p:spPr>
              </p:pic>
              <p:sp>
                <p:nvSpPr>
                  <p:cNvPr id="69" name="Rectangle 68"/>
                  <p:cNvSpPr/>
                  <p:nvPr/>
                </p:nvSpPr>
                <p:spPr>
                  <a:xfrm>
                    <a:off x="7695638" y="6793418"/>
                    <a:ext cx="1547845" cy="1498730"/>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849" y="6709983"/>
                    <a:ext cx="1788194" cy="1705398"/>
                  </a:xfrm>
                  <a:prstGeom prst="rect">
                    <a:avLst/>
                  </a:prstGeom>
                </p:spPr>
              </p:pic>
              <p:sp>
                <p:nvSpPr>
                  <p:cNvPr id="71" name="Rectangle 70"/>
                  <p:cNvSpPr/>
                  <p:nvPr/>
                </p:nvSpPr>
                <p:spPr>
                  <a:xfrm>
                    <a:off x="2434740" y="4698536"/>
                    <a:ext cx="1233792" cy="810064"/>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Patch Extraction</a:t>
                    </a:r>
                  </a:p>
                </p:txBody>
              </p:sp>
              <p:sp>
                <p:nvSpPr>
                  <p:cNvPr id="72" name="Rectangle 71"/>
                  <p:cNvSpPr/>
                  <p:nvPr/>
                </p:nvSpPr>
                <p:spPr>
                  <a:xfrm>
                    <a:off x="4046419" y="3743960"/>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73" name="Rectangle 72"/>
                  <p:cNvSpPr/>
                  <p:nvPr/>
                </p:nvSpPr>
                <p:spPr>
                  <a:xfrm>
                    <a:off x="4351219" y="3743960"/>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74" name="Rectangle 73"/>
                  <p:cNvSpPr/>
                  <p:nvPr/>
                </p:nvSpPr>
                <p:spPr>
                  <a:xfrm>
                    <a:off x="4671259" y="3743960"/>
                    <a:ext cx="182880" cy="754380"/>
                  </a:xfrm>
                  <a:prstGeom prst="rect">
                    <a:avLst/>
                  </a:prstGeom>
                  <a:solidFill>
                    <a:schemeClr val="accent1">
                      <a:lumMod val="60000"/>
                      <a:lumOff val="40000"/>
                    </a:schemeClr>
                  </a:solidFill>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Pool</a:t>
                    </a:r>
                  </a:p>
                </p:txBody>
              </p:sp>
              <p:sp>
                <p:nvSpPr>
                  <p:cNvPr id="75" name="Rectangle 74"/>
                  <p:cNvSpPr/>
                  <p:nvPr/>
                </p:nvSpPr>
                <p:spPr>
                  <a:xfrm>
                    <a:off x="4976059" y="3743960"/>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76" name="Rectangle 75"/>
                  <p:cNvSpPr/>
                  <p:nvPr/>
                </p:nvSpPr>
                <p:spPr>
                  <a:xfrm>
                    <a:off x="5280859" y="3743960"/>
                    <a:ext cx="182880" cy="75438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FC</a:t>
                    </a:r>
                  </a:p>
                </p:txBody>
              </p:sp>
              <p:sp>
                <p:nvSpPr>
                  <p:cNvPr id="77" name="Rectangle 76"/>
                  <p:cNvSpPr/>
                  <p:nvPr/>
                </p:nvSpPr>
                <p:spPr>
                  <a:xfrm>
                    <a:off x="5585659" y="3743960"/>
                    <a:ext cx="182880" cy="75438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FC</a:t>
                    </a:r>
                  </a:p>
                </p:txBody>
              </p:sp>
              <p:sp>
                <p:nvSpPr>
                  <p:cNvPr id="78" name="Rectangle 77"/>
                  <p:cNvSpPr/>
                  <p:nvPr/>
                </p:nvSpPr>
                <p:spPr>
                  <a:xfrm>
                    <a:off x="4046419" y="5400235"/>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79" name="Rectangle 78"/>
                  <p:cNvSpPr/>
                  <p:nvPr/>
                </p:nvSpPr>
                <p:spPr>
                  <a:xfrm>
                    <a:off x="4351219" y="5400235"/>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80" name="Rectangle 79"/>
                  <p:cNvSpPr/>
                  <p:nvPr/>
                </p:nvSpPr>
                <p:spPr>
                  <a:xfrm>
                    <a:off x="4671259" y="5400235"/>
                    <a:ext cx="182880" cy="754380"/>
                  </a:xfrm>
                  <a:prstGeom prst="rect">
                    <a:avLst/>
                  </a:prstGeom>
                  <a:solidFill>
                    <a:schemeClr val="accent1">
                      <a:lumMod val="60000"/>
                      <a:lumOff val="40000"/>
                    </a:schemeClr>
                  </a:solidFill>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Pool</a:t>
                    </a:r>
                  </a:p>
                </p:txBody>
              </p:sp>
              <p:sp>
                <p:nvSpPr>
                  <p:cNvPr id="81" name="Rectangle 80"/>
                  <p:cNvSpPr/>
                  <p:nvPr/>
                </p:nvSpPr>
                <p:spPr>
                  <a:xfrm>
                    <a:off x="4976059" y="5400235"/>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82" name="Rectangle 81"/>
                  <p:cNvSpPr/>
                  <p:nvPr/>
                </p:nvSpPr>
                <p:spPr>
                  <a:xfrm>
                    <a:off x="5280859" y="5400235"/>
                    <a:ext cx="182880" cy="75438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FC</a:t>
                    </a:r>
                  </a:p>
                </p:txBody>
              </p:sp>
              <p:sp>
                <p:nvSpPr>
                  <p:cNvPr id="83" name="Rectangle 82"/>
                  <p:cNvSpPr/>
                  <p:nvPr/>
                </p:nvSpPr>
                <p:spPr>
                  <a:xfrm>
                    <a:off x="5585659" y="5400235"/>
                    <a:ext cx="182880" cy="75438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FC</a:t>
                    </a:r>
                  </a:p>
                </p:txBody>
              </p:sp>
              <p:sp>
                <p:nvSpPr>
                  <p:cNvPr id="84" name="Rectangle 83"/>
                  <p:cNvSpPr/>
                  <p:nvPr/>
                </p:nvSpPr>
                <p:spPr>
                  <a:xfrm>
                    <a:off x="6812699" y="4590501"/>
                    <a:ext cx="1610721" cy="82330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Distance Loss</a:t>
                    </a:r>
                  </a:p>
                </p:txBody>
              </p:sp>
              <p:sp>
                <p:nvSpPr>
                  <p:cNvPr id="85" name="Rectangle 84"/>
                  <p:cNvSpPr/>
                  <p:nvPr/>
                </p:nvSpPr>
                <p:spPr>
                  <a:xfrm>
                    <a:off x="5821019" y="7305460"/>
                    <a:ext cx="1555991" cy="64714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err="1">
                        <a:latin typeface="Arial" panose="020B0604020202020204" pitchFamily="34" charset="0"/>
                        <a:cs typeface="Arial" panose="020B0604020202020204" pitchFamily="34" charset="0"/>
                      </a:rPr>
                      <a:t>Thresholding</a:t>
                    </a:r>
                    <a:endParaRPr lang="en-US" sz="2200" dirty="0">
                      <a:latin typeface="Arial" panose="020B0604020202020204" pitchFamily="34" charset="0"/>
                      <a:cs typeface="Arial" panose="020B0604020202020204" pitchFamily="34" charset="0"/>
                    </a:endParaRPr>
                  </a:p>
                </p:txBody>
              </p:sp>
              <p:cxnSp>
                <p:nvCxnSpPr>
                  <p:cNvPr id="86" name="Straight Arrow Connector 85"/>
                  <p:cNvCxnSpPr>
                    <a:stCxn id="88" idx="2"/>
                    <a:endCxn id="89" idx="0"/>
                  </p:cNvCxnSpPr>
                  <p:nvPr/>
                </p:nvCxnSpPr>
                <p:spPr>
                  <a:xfrm>
                    <a:off x="4907588" y="4534744"/>
                    <a:ext cx="0" cy="802113"/>
                  </a:xfrm>
                  <a:prstGeom prst="straightConnector1">
                    <a:avLst/>
                  </a:prstGeom>
                  <a:ln w="1905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940883" y="4819017"/>
                    <a:ext cx="1951674" cy="380507"/>
                  </a:xfrm>
                  <a:prstGeom prst="rect">
                    <a:avLst/>
                  </a:prstGeom>
                  <a:solidFill>
                    <a:schemeClr val="bg1"/>
                  </a:solidFill>
                </p:spPr>
                <p:txBody>
                  <a:bodyPr wrap="square" rtlCol="0">
                    <a:spAutoFit/>
                  </a:bodyPr>
                  <a:lstStyle/>
                  <a:p>
                    <a:pPr algn="ctr"/>
                    <a:r>
                      <a:rPr lang="en-US" b="1" dirty="0">
                        <a:latin typeface="Arial" panose="020B0604020202020204" pitchFamily="34" charset="0"/>
                        <a:cs typeface="Arial" panose="020B0604020202020204" pitchFamily="34" charset="0"/>
                      </a:rPr>
                      <a:t>Share Weights</a:t>
                    </a:r>
                  </a:p>
                </p:txBody>
              </p:sp>
              <p:sp>
                <p:nvSpPr>
                  <p:cNvPr id="88" name="Rectangle 87"/>
                  <p:cNvSpPr/>
                  <p:nvPr/>
                </p:nvSpPr>
                <p:spPr>
                  <a:xfrm>
                    <a:off x="3924498" y="3665326"/>
                    <a:ext cx="1966179" cy="869418"/>
                  </a:xfrm>
                  <a:prstGeom prst="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3924498" y="5336857"/>
                    <a:ext cx="1966179" cy="869316"/>
                  </a:xfrm>
                  <a:prstGeom prst="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Elbow Connector 89"/>
                  <p:cNvCxnSpPr>
                    <a:endCxn id="71" idx="1"/>
                  </p:cNvCxnSpPr>
                  <p:nvPr/>
                </p:nvCxnSpPr>
                <p:spPr>
                  <a:xfrm>
                    <a:off x="1854322" y="4280771"/>
                    <a:ext cx="580417" cy="822797"/>
                  </a:xfrm>
                  <a:prstGeom prst="bentConnector3">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1" name="Elbow Connector 90"/>
                  <p:cNvCxnSpPr>
                    <a:stCxn id="66" idx="3"/>
                    <a:endCxn id="71" idx="1"/>
                  </p:cNvCxnSpPr>
                  <p:nvPr/>
                </p:nvCxnSpPr>
                <p:spPr>
                  <a:xfrm flipV="1">
                    <a:off x="1840101" y="5103568"/>
                    <a:ext cx="594639" cy="1165911"/>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2" name="Elbow Connector 91"/>
                  <p:cNvCxnSpPr>
                    <a:stCxn id="71" idx="3"/>
                    <a:endCxn id="72" idx="1"/>
                  </p:cNvCxnSpPr>
                  <p:nvPr/>
                </p:nvCxnSpPr>
                <p:spPr>
                  <a:xfrm flipV="1">
                    <a:off x="3668532" y="4121150"/>
                    <a:ext cx="377887" cy="982417"/>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3" name="Elbow Connector 92"/>
                  <p:cNvCxnSpPr>
                    <a:stCxn id="71" idx="3"/>
                    <a:endCxn id="78" idx="1"/>
                  </p:cNvCxnSpPr>
                  <p:nvPr/>
                </p:nvCxnSpPr>
                <p:spPr>
                  <a:xfrm>
                    <a:off x="3668532" y="5103568"/>
                    <a:ext cx="377887" cy="673858"/>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4" name="Elbow Connector 93"/>
                  <p:cNvCxnSpPr>
                    <a:stCxn id="77" idx="3"/>
                    <a:endCxn id="84" idx="1"/>
                  </p:cNvCxnSpPr>
                  <p:nvPr/>
                </p:nvCxnSpPr>
                <p:spPr>
                  <a:xfrm>
                    <a:off x="5768539" y="4121150"/>
                    <a:ext cx="1044160" cy="881004"/>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5" name="Elbow Connector 94"/>
                  <p:cNvCxnSpPr>
                    <a:stCxn id="83" idx="3"/>
                    <a:endCxn id="84" idx="1"/>
                  </p:cNvCxnSpPr>
                  <p:nvPr/>
                </p:nvCxnSpPr>
                <p:spPr>
                  <a:xfrm flipV="1">
                    <a:off x="5768539" y="5002154"/>
                    <a:ext cx="1044160" cy="775271"/>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p:nvPr/>
                </p:nvCxnSpPr>
                <p:spPr>
                  <a:xfrm flipV="1">
                    <a:off x="5405256" y="7597417"/>
                    <a:ext cx="421493"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8" name="Rectangle 97"/>
                      <p:cNvSpPr/>
                      <p:nvPr/>
                    </p:nvSpPr>
                    <p:spPr>
                      <a:xfrm>
                        <a:off x="3311387" y="3903174"/>
                        <a:ext cx="478528" cy="4439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𝑋</m:t>
                                  </m:r>
                                </m:e>
                                <m:sub>
                                  <m:r>
                                    <a:rPr lang="en-US" sz="2200" i="1">
                                      <a:latin typeface="Cambria Math" panose="02040503050406030204" pitchFamily="18" charset="0"/>
                                    </a:rPr>
                                    <m:t>1</m:t>
                                  </m:r>
                                </m:sub>
                              </m:sSub>
                            </m:oMath>
                          </m:oMathPara>
                        </a14:m>
                        <a:endParaRPr lang="en-US" sz="2200" dirty="0"/>
                      </a:p>
                    </p:txBody>
                  </p:sp>
                </mc:Choice>
                <mc:Fallback xmlns="">
                  <p:sp>
                    <p:nvSpPr>
                      <p:cNvPr id="98" name="Rectangle 97"/>
                      <p:cNvSpPr>
                        <a:spLocks noRot="1" noChangeAspect="1" noMove="1" noResize="1" noEditPoints="1" noAdjustHandles="1" noChangeArrowheads="1" noChangeShapeType="1" noTextEdit="1"/>
                      </p:cNvSpPr>
                      <p:nvPr/>
                    </p:nvSpPr>
                    <p:spPr>
                      <a:xfrm>
                        <a:off x="3311387" y="3903174"/>
                        <a:ext cx="478528" cy="4439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p:cNvSpPr/>
                      <p:nvPr/>
                    </p:nvSpPr>
                    <p:spPr>
                      <a:xfrm>
                        <a:off x="3319640" y="5569214"/>
                        <a:ext cx="478528" cy="4439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𝑋</m:t>
                                  </m:r>
                                </m:e>
                                <m:sub>
                                  <m:r>
                                    <a:rPr lang="en-US" sz="2200" i="1">
                                      <a:latin typeface="Cambria Math" panose="02040503050406030204" pitchFamily="18" charset="0"/>
                                    </a:rPr>
                                    <m:t>2</m:t>
                                  </m:r>
                                </m:sub>
                              </m:sSub>
                            </m:oMath>
                          </m:oMathPara>
                        </a14:m>
                        <a:endParaRPr lang="en-US" sz="2200" dirty="0"/>
                      </a:p>
                    </p:txBody>
                  </p:sp>
                </mc:Choice>
                <mc:Fallback xmlns="">
                  <p:sp>
                    <p:nvSpPr>
                      <p:cNvPr id="99" name="Rectangle 98"/>
                      <p:cNvSpPr>
                        <a:spLocks noRot="1" noChangeAspect="1" noMove="1" noResize="1" noEditPoints="1" noAdjustHandles="1" noChangeArrowheads="1" noChangeShapeType="1" noTextEdit="1"/>
                      </p:cNvSpPr>
                      <p:nvPr/>
                    </p:nvSpPr>
                    <p:spPr>
                      <a:xfrm>
                        <a:off x="3319640" y="5569214"/>
                        <a:ext cx="478528" cy="44392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6070095" y="3751818"/>
                        <a:ext cx="430755" cy="4439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𝒇</m:t>
                                  </m:r>
                                </m:e>
                                <m:sub>
                                  <m:r>
                                    <a:rPr lang="en-US" sz="2200" b="1" i="1">
                                      <a:latin typeface="Cambria Math" panose="02040503050406030204" pitchFamily="18" charset="0"/>
                                    </a:rPr>
                                    <m:t>𝟏</m:t>
                                  </m:r>
                                </m:sub>
                              </m:sSub>
                            </m:oMath>
                          </m:oMathPara>
                        </a14:m>
                        <a:endParaRPr lang="en-US" sz="2200" b="1" dirty="0"/>
                      </a:p>
                    </p:txBody>
                  </p:sp>
                </mc:Choice>
                <mc:Fallback xmlns="">
                  <p:sp>
                    <p:nvSpPr>
                      <p:cNvPr id="100" name="Rectangle 99"/>
                      <p:cNvSpPr>
                        <a:spLocks noRot="1" noChangeAspect="1" noMove="1" noResize="1" noEditPoints="1" noAdjustHandles="1" noChangeArrowheads="1" noChangeShapeType="1" noTextEdit="1"/>
                      </p:cNvSpPr>
                      <p:nvPr/>
                    </p:nvSpPr>
                    <p:spPr>
                      <a:xfrm>
                        <a:off x="6070095" y="3751818"/>
                        <a:ext cx="430755" cy="443924"/>
                      </a:xfrm>
                      <a:prstGeom prst="rect">
                        <a:avLst/>
                      </a:prstGeom>
                      <a:blipFill rotWithShape="0">
                        <a:blip r:embed="rId7"/>
                        <a:stretch>
                          <a:fillRect l="-1124"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6019889" y="5751257"/>
                        <a:ext cx="430755" cy="4439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𝒇</m:t>
                                  </m:r>
                                </m:e>
                                <m:sub>
                                  <m:r>
                                    <a:rPr lang="en-US" sz="2200" b="1" i="1">
                                      <a:latin typeface="Cambria Math" panose="02040503050406030204" pitchFamily="18" charset="0"/>
                                    </a:rPr>
                                    <m:t>𝟐</m:t>
                                  </m:r>
                                </m:sub>
                              </m:sSub>
                            </m:oMath>
                          </m:oMathPara>
                        </a14:m>
                        <a:endParaRPr lang="en-US" sz="2200" b="1" dirty="0"/>
                      </a:p>
                    </p:txBody>
                  </p:sp>
                </mc:Choice>
                <mc:Fallback xmlns="">
                  <p:sp>
                    <p:nvSpPr>
                      <p:cNvPr id="101" name="Rectangle 100"/>
                      <p:cNvSpPr>
                        <a:spLocks noRot="1" noChangeAspect="1" noMove="1" noResize="1" noEditPoints="1" noAdjustHandles="1" noChangeArrowheads="1" noChangeShapeType="1" noTextEdit="1"/>
                      </p:cNvSpPr>
                      <p:nvPr/>
                    </p:nvSpPr>
                    <p:spPr>
                      <a:xfrm>
                        <a:off x="6019889" y="5751257"/>
                        <a:ext cx="430755" cy="443924"/>
                      </a:xfrm>
                      <a:prstGeom prst="rect">
                        <a:avLst/>
                      </a:prstGeom>
                      <a:blipFill rotWithShape="0">
                        <a:blip r:embed="rId8"/>
                        <a:stretch>
                          <a:fillRect b="-15493"/>
                        </a:stretch>
                      </a:blipFill>
                    </p:spPr>
                    <p:txBody>
                      <a:bodyPr/>
                      <a:lstStyle/>
                      <a:p>
                        <a:r>
                          <a:rPr lang="en-US">
                            <a:noFill/>
                          </a:rPr>
                          <a:t> </a:t>
                        </a:r>
                      </a:p>
                    </p:txBody>
                  </p:sp>
                </mc:Fallback>
              </mc:AlternateContent>
            </p:grpSp>
            <p:sp>
              <p:nvSpPr>
                <p:cNvPr id="62" name="Rectangle 61"/>
                <p:cNvSpPr/>
                <p:nvPr/>
              </p:nvSpPr>
              <p:spPr>
                <a:xfrm>
                  <a:off x="7151274" y="6262935"/>
                  <a:ext cx="1523937" cy="443924"/>
                </a:xfrm>
                <a:prstGeom prst="rect">
                  <a:avLst/>
                </a:prstGeom>
              </p:spPr>
              <p:txBody>
                <a:bodyPr wrap="square">
                  <a:spAutoFit/>
                </a:bodyPr>
                <a:lstStyle/>
                <a:p>
                  <a:r>
                    <a:rPr lang="en-US" sz="2200" dirty="0">
                      <a:latin typeface="Arial" panose="020B0604020202020204" pitchFamily="34" charset="0"/>
                      <a:cs typeface="Arial" panose="020B0604020202020204" pitchFamily="34" charset="0"/>
                    </a:rPr>
                    <a:t>Change Map</a:t>
                  </a:r>
                </a:p>
              </p:txBody>
            </p:sp>
            <p:sp>
              <p:nvSpPr>
                <p:cNvPr id="63" name="Rectangle 62"/>
                <p:cNvSpPr/>
                <p:nvPr/>
              </p:nvSpPr>
              <p:spPr>
                <a:xfrm>
                  <a:off x="-266499" y="2989919"/>
                  <a:ext cx="1674481" cy="443924"/>
                </a:xfrm>
                <a:prstGeom prst="rect">
                  <a:avLst/>
                </a:prstGeom>
              </p:spPr>
              <p:txBody>
                <a:bodyPr wrap="square">
                  <a:spAutoFit/>
                </a:bodyPr>
                <a:lstStyle/>
                <a:p>
                  <a:r>
                    <a:rPr lang="en-US" sz="2200" dirty="0" smtClean="0">
                      <a:latin typeface="Arial" panose="020B0604020202020204" pitchFamily="34" charset="0"/>
                      <a:cs typeface="Arial" panose="020B0604020202020204" pitchFamily="34" charset="0"/>
                    </a:rPr>
                    <a:t>Before Image</a:t>
                  </a:r>
                  <a:endParaRPr lang="en-US" sz="2200" dirty="0">
                    <a:latin typeface="Arial" panose="020B0604020202020204" pitchFamily="34" charset="0"/>
                    <a:cs typeface="Arial" panose="020B0604020202020204" pitchFamily="34" charset="0"/>
                  </a:endParaRPr>
                </a:p>
              </p:txBody>
            </p:sp>
            <p:sp>
              <p:nvSpPr>
                <p:cNvPr id="64" name="Rectangle 63"/>
                <p:cNvSpPr/>
                <p:nvPr/>
              </p:nvSpPr>
              <p:spPr>
                <a:xfrm>
                  <a:off x="-362690" y="4985610"/>
                  <a:ext cx="1666447" cy="443924"/>
                </a:xfrm>
                <a:prstGeom prst="rect">
                  <a:avLst/>
                </a:prstGeom>
              </p:spPr>
              <p:txBody>
                <a:bodyPr wrap="square">
                  <a:spAutoFit/>
                </a:bodyPr>
                <a:lstStyle/>
                <a:p>
                  <a:pPr algn="ctr"/>
                  <a:r>
                    <a:rPr lang="en-US" sz="2200" dirty="0" smtClean="0">
                      <a:latin typeface="Arial" panose="020B0604020202020204" pitchFamily="34" charset="0"/>
                      <a:cs typeface="Arial" panose="020B0604020202020204" pitchFamily="34" charset="0"/>
                    </a:rPr>
                    <a:t>After Image</a:t>
                  </a:r>
                  <a:endParaRPr lang="en-US" sz="2200" dirty="0">
                    <a:latin typeface="Arial" panose="020B0604020202020204" pitchFamily="34" charset="0"/>
                    <a:cs typeface="Arial" panose="020B0604020202020204" pitchFamily="34" charset="0"/>
                  </a:endParaRPr>
                </a:p>
              </p:txBody>
            </p:sp>
          </p:grpSp>
        </p:grpSp>
        <p:sp>
          <p:nvSpPr>
            <p:cNvPr id="103" name="Rectangle 102"/>
            <p:cNvSpPr/>
            <p:nvPr/>
          </p:nvSpPr>
          <p:spPr>
            <a:xfrm>
              <a:off x="2696369" y="1018920"/>
              <a:ext cx="2262317" cy="443924"/>
            </a:xfrm>
            <a:prstGeom prst="rect">
              <a:avLst/>
            </a:prstGeom>
          </p:spPr>
          <p:txBody>
            <a:bodyPr wrap="square">
              <a:spAutoFit/>
            </a:bodyPr>
            <a:lstStyle/>
            <a:p>
              <a:r>
                <a:rPr lang="en-US" sz="2200" dirty="0">
                  <a:latin typeface="Arial" panose="020B0604020202020204" pitchFamily="34" charset="0"/>
                  <a:cs typeface="Arial" panose="020B0604020202020204" pitchFamily="34" charset="0"/>
                </a:rPr>
                <a:t>Siamese Network</a:t>
              </a:r>
            </a:p>
          </p:txBody>
        </p:sp>
        <p:sp>
          <p:nvSpPr>
            <p:cNvPr id="104" name="Rectangle 103"/>
            <p:cNvSpPr/>
            <p:nvPr/>
          </p:nvSpPr>
          <p:spPr>
            <a:xfrm>
              <a:off x="2207256" y="5140122"/>
              <a:ext cx="1154433" cy="66284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Trained Siamese</a:t>
              </a:r>
            </a:p>
          </p:txBody>
        </p:sp>
        <p:sp>
          <p:nvSpPr>
            <p:cNvPr id="105" name="Rectangle 104"/>
            <p:cNvSpPr/>
            <p:nvPr/>
          </p:nvSpPr>
          <p:spPr>
            <a:xfrm>
              <a:off x="3800077" y="5125135"/>
              <a:ext cx="1470473" cy="651583"/>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latin typeface="Times New Roman" panose="02020603050405020304" pitchFamily="18" charset="0"/>
                  <a:cs typeface="Times New Roman" panose="02020603050405020304" pitchFamily="18" charset="0"/>
                </a:rPr>
                <a:t> </a:t>
              </a:r>
              <a:r>
                <a:rPr lang="en-US" sz="2200" dirty="0">
                  <a:latin typeface="Arial" panose="020B0604020202020204" pitchFamily="34" charset="0"/>
                  <a:cs typeface="Arial" panose="020B0604020202020204" pitchFamily="34" charset="0"/>
                </a:rPr>
                <a:t>Distance Calculation</a:t>
              </a:r>
            </a:p>
          </p:txBody>
        </p:sp>
        <p:cxnSp>
          <p:nvCxnSpPr>
            <p:cNvPr id="109" name="Straight Arrow Connector 108"/>
            <p:cNvCxnSpPr/>
            <p:nvPr/>
          </p:nvCxnSpPr>
          <p:spPr>
            <a:xfrm flipV="1">
              <a:off x="3351324" y="5410022"/>
              <a:ext cx="421493"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p:cNvCxnSpPr>
              <a:stCxn id="85" idx="3"/>
            </p:cNvCxnSpPr>
            <p:nvPr/>
          </p:nvCxnSpPr>
          <p:spPr>
            <a:xfrm>
              <a:off x="7130668" y="5458241"/>
              <a:ext cx="31862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p:cNvCxnSpPr>
              <a:stCxn id="71" idx="2"/>
              <a:endCxn id="104" idx="0"/>
            </p:cNvCxnSpPr>
            <p:nvPr/>
          </p:nvCxnSpPr>
          <p:spPr bwMode="auto">
            <a:xfrm flipH="1">
              <a:off x="2784473" y="3337808"/>
              <a:ext cx="20821" cy="1802315"/>
            </a:xfrm>
            <a:prstGeom prst="straightConnector1">
              <a:avLst/>
            </a:prstGeom>
            <a:ln w="28575">
              <a:solidFill>
                <a:schemeClr val="tx1"/>
              </a:solidFill>
              <a:tailEnd type="triangle"/>
            </a:ln>
            <a:extLst/>
          </p:spPr>
          <p:style>
            <a:lnRef idx="1">
              <a:schemeClr val="dk1"/>
            </a:lnRef>
            <a:fillRef idx="0">
              <a:schemeClr val="dk1"/>
            </a:fillRef>
            <a:effectRef idx="0">
              <a:schemeClr val="dk1"/>
            </a:effectRef>
            <a:fontRef idx="minor">
              <a:schemeClr val="tx1"/>
            </a:fontRef>
          </p:style>
        </p:cxnSp>
        <p:cxnSp>
          <p:nvCxnSpPr>
            <p:cNvPr id="118" name="Elbow Connector 117"/>
            <p:cNvCxnSpPr>
              <a:stCxn id="84" idx="0"/>
              <a:endCxn id="102" idx="0"/>
            </p:cNvCxnSpPr>
            <p:nvPr/>
          </p:nvCxnSpPr>
          <p:spPr bwMode="auto">
            <a:xfrm rot="16200000" flipV="1">
              <a:off x="5514567" y="562559"/>
              <a:ext cx="975471" cy="2738830"/>
            </a:xfrm>
            <a:prstGeom prst="bentConnector3">
              <a:avLst>
                <a:gd name="adj1" fmla="val 124144"/>
              </a:avLst>
            </a:prstGeom>
            <a:ln w="28575">
              <a:solidFill>
                <a:schemeClr val="tx1"/>
              </a:solidFill>
              <a:tailEnd type="triangle"/>
            </a:ln>
            <a:extLst/>
          </p:spPr>
          <p:style>
            <a:lnRef idx="1">
              <a:schemeClr val="dk1"/>
            </a:lnRef>
            <a:fillRef idx="0">
              <a:schemeClr val="dk1"/>
            </a:fillRef>
            <a:effectRef idx="0">
              <a:schemeClr val="dk1"/>
            </a:effectRef>
            <a:fontRef idx="minor">
              <a:schemeClr val="tx1"/>
            </a:fontRef>
          </p:style>
        </p:cxnSp>
        <p:sp>
          <p:nvSpPr>
            <p:cNvPr id="124" name="TextBox 123"/>
            <p:cNvSpPr txBox="1"/>
            <p:nvPr/>
          </p:nvSpPr>
          <p:spPr>
            <a:xfrm>
              <a:off x="7792831" y="1060157"/>
              <a:ext cx="1990920" cy="539051"/>
            </a:xfrm>
            <a:prstGeom prst="rect">
              <a:avLst/>
            </a:prstGeom>
            <a:noFill/>
          </p:spPr>
          <p:txBody>
            <a:bodyPr wrap="square" rtlCol="0">
              <a:spAutoFit/>
            </a:bodyPr>
            <a:lstStyle/>
            <a:p>
              <a:r>
                <a:rPr lang="en-US" sz="2800" b="1" dirty="0">
                  <a:solidFill>
                    <a:schemeClr val="accent1">
                      <a:lumMod val="75000"/>
                    </a:schemeClr>
                  </a:solidFill>
                </a:rPr>
                <a:t>TRAINING</a:t>
              </a:r>
            </a:p>
          </p:txBody>
        </p:sp>
        <p:sp>
          <p:nvSpPr>
            <p:cNvPr id="125" name="TextBox 124"/>
            <p:cNvSpPr txBox="1"/>
            <p:nvPr/>
          </p:nvSpPr>
          <p:spPr>
            <a:xfrm>
              <a:off x="7810978" y="3692395"/>
              <a:ext cx="1432802" cy="539051"/>
            </a:xfrm>
            <a:prstGeom prst="rect">
              <a:avLst/>
            </a:prstGeom>
            <a:noFill/>
          </p:spPr>
          <p:txBody>
            <a:bodyPr wrap="square" rtlCol="0">
              <a:spAutoFit/>
            </a:bodyPr>
            <a:lstStyle/>
            <a:p>
              <a:r>
                <a:rPr lang="en-US" sz="2800" b="1" dirty="0">
                  <a:solidFill>
                    <a:schemeClr val="accent3">
                      <a:lumMod val="50000"/>
                    </a:schemeClr>
                  </a:solidFill>
                </a:rPr>
                <a:t>TESTING</a:t>
              </a:r>
            </a:p>
          </p:txBody>
        </p:sp>
        <p:cxnSp>
          <p:nvCxnSpPr>
            <p:cNvPr id="7" name="Straight Arrow Connector 6"/>
            <p:cNvCxnSpPr/>
            <p:nvPr/>
          </p:nvCxnSpPr>
          <p:spPr bwMode="auto">
            <a:xfrm flipH="1">
              <a:off x="3023398" y="4093746"/>
              <a:ext cx="1609490" cy="996302"/>
            </a:xfrm>
            <a:prstGeom prst="straightConnector1">
              <a:avLst/>
            </a:prstGeom>
            <a:solidFill>
              <a:schemeClr val="bg1"/>
            </a:solidFill>
            <a:ln w="3810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06" name="TextBox 105"/>
            <p:cNvSpPr txBox="1"/>
            <p:nvPr/>
          </p:nvSpPr>
          <p:spPr>
            <a:xfrm>
              <a:off x="8496209" y="2627671"/>
              <a:ext cx="1117662" cy="443924"/>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Y true</a:t>
              </a:r>
            </a:p>
          </p:txBody>
        </p:sp>
        <p:cxnSp>
          <p:nvCxnSpPr>
            <p:cNvPr id="107" name="Straight Arrow Connector 106"/>
            <p:cNvCxnSpPr>
              <a:stCxn id="106" idx="1"/>
            </p:cNvCxnSpPr>
            <p:nvPr/>
          </p:nvCxnSpPr>
          <p:spPr bwMode="auto">
            <a:xfrm flipH="1" flipV="1">
              <a:off x="8177079" y="2838479"/>
              <a:ext cx="319130" cy="11155"/>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
        <p:nvSpPr>
          <p:cNvPr id="8" name="Rectangle 7"/>
          <p:cNvSpPr/>
          <p:nvPr/>
        </p:nvSpPr>
        <p:spPr>
          <a:xfrm>
            <a:off x="-19287" y="6226305"/>
            <a:ext cx="12211287" cy="646331"/>
          </a:xfrm>
          <a:prstGeom prst="rect">
            <a:avLst/>
          </a:prstGeom>
        </p:spPr>
        <p:txBody>
          <a:bodyPr wrap="square">
            <a:spAutoFit/>
          </a:bodyPr>
          <a:lstStyle/>
          <a:p>
            <a:r>
              <a:rPr lang="en-US" b="1" dirty="0">
                <a:latin typeface="-apple-system"/>
              </a:rPr>
              <a:t>Sharma et al.,</a:t>
            </a:r>
            <a:r>
              <a:rPr lang="en-US" dirty="0">
                <a:latin typeface="-apple-system"/>
              </a:rPr>
              <a:t> Very high resolution SAR change detection with Siamese Networks, The 66th Academic Conference of the Remote Sensing Society of Japan, 2019.</a:t>
            </a:r>
            <a:endParaRPr lang="en-US" dirty="0"/>
          </a:p>
        </p:txBody>
      </p:sp>
      <p:sp>
        <p:nvSpPr>
          <p:cNvPr id="96" name="TextBox 95"/>
          <p:cNvSpPr txBox="1"/>
          <p:nvPr/>
        </p:nvSpPr>
        <p:spPr>
          <a:xfrm>
            <a:off x="1" y="659894"/>
            <a:ext cx="12192000" cy="461665"/>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Transform the images into features and compute </a:t>
            </a:r>
            <a:r>
              <a:rPr lang="en-US" dirty="0" smtClean="0"/>
              <a:t>difference </a:t>
            </a:r>
            <a:r>
              <a:rPr lang="en-US" dirty="0"/>
              <a:t>between features</a:t>
            </a:r>
          </a:p>
        </p:txBody>
      </p:sp>
    </p:spTree>
    <p:extLst>
      <p:ext uri="{BB962C8B-B14F-4D97-AF65-F5344CB8AC3E}">
        <p14:creationId xmlns:p14="http://schemas.microsoft.com/office/powerpoint/2010/main" val="10708422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295275" y="4404272"/>
            <a:ext cx="2199059" cy="751995"/>
            <a:chOff x="5193665" y="2869274"/>
            <a:chExt cx="3400763" cy="1255091"/>
          </a:xfrm>
        </p:grpSpPr>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3665" y="2997746"/>
              <a:ext cx="1521360" cy="1126619"/>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6615" y="2869274"/>
              <a:ext cx="1437813" cy="1133940"/>
            </a:xfrm>
            <a:prstGeom prst="rect">
              <a:avLst/>
            </a:prstGeom>
          </p:spPr>
        </p:pic>
      </p:grpSp>
      <p:sp>
        <p:nvSpPr>
          <p:cNvPr id="64" name="Rounded Rectangle 63"/>
          <p:cNvSpPr/>
          <p:nvPr/>
        </p:nvSpPr>
        <p:spPr bwMode="auto">
          <a:xfrm>
            <a:off x="169767" y="5174470"/>
            <a:ext cx="8596549" cy="889027"/>
          </a:xfrm>
          <a:prstGeom prst="roundRect">
            <a:avLst/>
          </a:prstGeom>
          <a:solidFill>
            <a:schemeClr val="accent4">
              <a:lumMod val="20000"/>
              <a:lumOff val="80000"/>
            </a:schemeClr>
          </a:solidFill>
          <a:ln/>
          <a:ex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mj-ea"/>
              <a:ea typeface="+mj-ea"/>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0850" y="1374969"/>
            <a:ext cx="943949" cy="890645"/>
          </a:xfrm>
          <a:prstGeom prst="rect">
            <a:avLst/>
          </a:prstGeom>
        </p:spPr>
      </p:pic>
      <p:sp>
        <p:nvSpPr>
          <p:cNvPr id="2" name="Title 1"/>
          <p:cNvSpPr>
            <a:spLocks noGrp="1"/>
          </p:cNvSpPr>
          <p:nvPr>
            <p:ph type="title"/>
          </p:nvPr>
        </p:nvSpPr>
        <p:spPr/>
        <p:txBody>
          <a:bodyPr>
            <a:noAutofit/>
          </a:bodyPr>
          <a:lstStyle/>
          <a:p>
            <a:r>
              <a:rPr lang="en-US" dirty="0" smtClean="0"/>
              <a:t>Experiments : Parking </a:t>
            </a:r>
            <a:r>
              <a:rPr lang="en-US" dirty="0"/>
              <a:t>Lot </a:t>
            </a:r>
            <a:r>
              <a:rPr lang="en-US" dirty="0" smtClean="0"/>
              <a:t>Monitoring</a:t>
            </a:r>
            <a:endParaRPr lang="en-US" b="0" dirty="0"/>
          </a:p>
        </p:txBody>
      </p:sp>
      <p:cxnSp>
        <p:nvCxnSpPr>
          <p:cNvPr id="5" name="Straight Arrow Connector 4"/>
          <p:cNvCxnSpPr/>
          <p:nvPr/>
        </p:nvCxnSpPr>
        <p:spPr bwMode="auto">
          <a:xfrm>
            <a:off x="1322969" y="1318028"/>
            <a:ext cx="7265436" cy="13648"/>
          </a:xfrm>
          <a:prstGeom prst="straightConnector1">
            <a:avLst/>
          </a:prstGeom>
          <a:ln w="38100">
            <a:headEnd type="none" w="med" len="med"/>
            <a:tailEnd type="triangle"/>
          </a:ln>
          <a:extLst/>
        </p:spPr>
        <p:style>
          <a:lnRef idx="1">
            <a:schemeClr val="accent6"/>
          </a:lnRef>
          <a:fillRef idx="0">
            <a:schemeClr val="accent6"/>
          </a:fillRef>
          <a:effectRef idx="0">
            <a:schemeClr val="accent6"/>
          </a:effectRef>
          <a:fontRef idx="minor">
            <a:schemeClr val="tx1"/>
          </a:fontRef>
        </p:style>
      </p:cxnSp>
      <p:cxnSp>
        <p:nvCxnSpPr>
          <p:cNvPr id="7" name="Straight Connector 6"/>
          <p:cNvCxnSpPr/>
          <p:nvPr/>
        </p:nvCxnSpPr>
        <p:spPr bwMode="auto">
          <a:xfrm>
            <a:off x="2010670" y="1181554"/>
            <a:ext cx="0" cy="245659"/>
          </a:xfrm>
          <a:prstGeom prst="line">
            <a:avLst/>
          </a:prstGeom>
          <a:solidFill>
            <a:schemeClr val="bg1"/>
          </a:solidFill>
          <a:ln w="381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 name="Straight Connector 7"/>
          <p:cNvCxnSpPr/>
          <p:nvPr/>
        </p:nvCxnSpPr>
        <p:spPr bwMode="auto">
          <a:xfrm>
            <a:off x="3057156" y="1181553"/>
            <a:ext cx="0" cy="245659"/>
          </a:xfrm>
          <a:prstGeom prst="line">
            <a:avLst/>
          </a:prstGeom>
          <a:solidFill>
            <a:schemeClr val="bg1"/>
          </a:solidFill>
          <a:ln w="381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 name="Straight Connector 8"/>
          <p:cNvCxnSpPr/>
          <p:nvPr/>
        </p:nvCxnSpPr>
        <p:spPr bwMode="auto">
          <a:xfrm>
            <a:off x="4095196" y="1195201"/>
            <a:ext cx="0" cy="245659"/>
          </a:xfrm>
          <a:prstGeom prst="line">
            <a:avLst/>
          </a:prstGeom>
          <a:solidFill>
            <a:schemeClr val="bg1"/>
          </a:solidFill>
          <a:ln w="381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 name="Straight Connector 9"/>
          <p:cNvCxnSpPr/>
          <p:nvPr/>
        </p:nvCxnSpPr>
        <p:spPr bwMode="auto">
          <a:xfrm>
            <a:off x="7054804" y="1211124"/>
            <a:ext cx="0" cy="245659"/>
          </a:xfrm>
          <a:prstGeom prst="line">
            <a:avLst/>
          </a:prstGeom>
          <a:solidFill>
            <a:schemeClr val="bg1"/>
          </a:solidFill>
          <a:ln w="381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 name="Straight Connector 10"/>
          <p:cNvCxnSpPr/>
          <p:nvPr/>
        </p:nvCxnSpPr>
        <p:spPr bwMode="auto">
          <a:xfrm>
            <a:off x="8020234" y="1211124"/>
            <a:ext cx="0" cy="245659"/>
          </a:xfrm>
          <a:prstGeom prst="line">
            <a:avLst/>
          </a:prstGeom>
          <a:solidFill>
            <a:schemeClr val="bg1"/>
          </a:solidFill>
          <a:ln w="381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TextBox 11"/>
          <p:cNvSpPr txBox="1"/>
          <p:nvPr/>
        </p:nvSpPr>
        <p:spPr>
          <a:xfrm>
            <a:off x="169767" y="1718709"/>
            <a:ext cx="1555845" cy="461665"/>
          </a:xfrm>
          <a:prstGeom prst="rect">
            <a:avLst/>
          </a:prstGeom>
          <a:noFill/>
        </p:spPr>
        <p:txBody>
          <a:bodyPr wrap="square" rtlCol="0">
            <a:spAutoFit/>
          </a:bodyPr>
          <a:lstStyle/>
          <a:p>
            <a:r>
              <a:rPr lang="en-US" sz="2400" b="1" dirty="0">
                <a:solidFill>
                  <a:srgbClr val="C00000"/>
                </a:solidFill>
                <a:latin typeface="Arial" panose="020B0604020202020204" pitchFamily="34" charset="0"/>
                <a:cs typeface="Arial" panose="020B0604020202020204" pitchFamily="34" charset="0"/>
              </a:rPr>
              <a:t>Site 1</a:t>
            </a:r>
          </a:p>
        </p:txBody>
      </p:sp>
      <p:sp>
        <p:nvSpPr>
          <p:cNvPr id="13" name="TextBox 12"/>
          <p:cNvSpPr txBox="1"/>
          <p:nvPr/>
        </p:nvSpPr>
        <p:spPr>
          <a:xfrm>
            <a:off x="169766" y="2609353"/>
            <a:ext cx="1555845" cy="461665"/>
          </a:xfrm>
          <a:prstGeom prst="rect">
            <a:avLst/>
          </a:prstGeom>
          <a:noFill/>
        </p:spPr>
        <p:txBody>
          <a:bodyPr wrap="square" rtlCol="0">
            <a:spAutoFit/>
          </a:bodyPr>
          <a:lstStyle/>
          <a:p>
            <a:r>
              <a:rPr lang="en-US" sz="2400" b="1" dirty="0">
                <a:solidFill>
                  <a:srgbClr val="C00000"/>
                </a:solidFill>
                <a:latin typeface="Arial" panose="020B0604020202020204" pitchFamily="34" charset="0"/>
                <a:cs typeface="Arial" panose="020B0604020202020204" pitchFamily="34" charset="0"/>
              </a:rPr>
              <a:t>Site 2</a:t>
            </a:r>
          </a:p>
        </p:txBody>
      </p:sp>
      <p:sp>
        <p:nvSpPr>
          <p:cNvPr id="14" name="TextBox 13"/>
          <p:cNvSpPr txBox="1"/>
          <p:nvPr/>
        </p:nvSpPr>
        <p:spPr>
          <a:xfrm>
            <a:off x="169767" y="3616246"/>
            <a:ext cx="1555845" cy="461665"/>
          </a:xfrm>
          <a:prstGeom prst="rect">
            <a:avLst/>
          </a:prstGeom>
          <a:noFill/>
        </p:spPr>
        <p:txBody>
          <a:bodyPr wrap="square" rtlCol="0">
            <a:spAutoFit/>
          </a:bodyPr>
          <a:lstStyle/>
          <a:p>
            <a:r>
              <a:rPr lang="en-US" sz="2400" b="1" dirty="0">
                <a:solidFill>
                  <a:srgbClr val="C00000"/>
                </a:solidFill>
                <a:latin typeface="Arial" panose="020B0604020202020204" pitchFamily="34" charset="0"/>
                <a:cs typeface="Arial" panose="020B0604020202020204" pitchFamily="34" charset="0"/>
              </a:rPr>
              <a:t>Site 3</a:t>
            </a:r>
          </a:p>
        </p:txBody>
      </p:sp>
      <p:sp>
        <p:nvSpPr>
          <p:cNvPr id="15" name="TextBox 14"/>
          <p:cNvSpPr txBox="1"/>
          <p:nvPr/>
        </p:nvSpPr>
        <p:spPr>
          <a:xfrm>
            <a:off x="145910" y="4535806"/>
            <a:ext cx="1555845" cy="461665"/>
          </a:xfrm>
          <a:prstGeom prst="rect">
            <a:avLst/>
          </a:prstGeom>
          <a:noFill/>
        </p:spPr>
        <p:txBody>
          <a:bodyPr wrap="square" rtlCol="0">
            <a:spAutoFit/>
          </a:bodyPr>
          <a:lstStyle/>
          <a:p>
            <a:r>
              <a:rPr lang="en-US" sz="2400" b="1" dirty="0">
                <a:solidFill>
                  <a:srgbClr val="C00000"/>
                </a:solidFill>
                <a:latin typeface="Arial" panose="020B0604020202020204" pitchFamily="34" charset="0"/>
                <a:cs typeface="Arial" panose="020B0604020202020204" pitchFamily="34" charset="0"/>
              </a:rPr>
              <a:t>Site 4</a:t>
            </a:r>
          </a:p>
        </p:txBody>
      </p:sp>
      <p:sp>
        <p:nvSpPr>
          <p:cNvPr id="16" name="TextBox 15"/>
          <p:cNvSpPr txBox="1"/>
          <p:nvPr/>
        </p:nvSpPr>
        <p:spPr>
          <a:xfrm>
            <a:off x="169765" y="5396046"/>
            <a:ext cx="1555845" cy="461665"/>
          </a:xfrm>
          <a:prstGeom prst="rect">
            <a:avLst/>
          </a:prstGeom>
          <a:noFill/>
        </p:spPr>
        <p:txBody>
          <a:bodyPr wrap="square" rtlCol="0">
            <a:spAutoFit/>
          </a:bodyPr>
          <a:lstStyle/>
          <a:p>
            <a:r>
              <a:rPr lang="en-US" sz="2400" b="1" dirty="0">
                <a:solidFill>
                  <a:srgbClr val="C00000"/>
                </a:solidFill>
                <a:latin typeface="Arial" panose="020B0604020202020204" pitchFamily="34" charset="0"/>
                <a:cs typeface="Arial" panose="020B0604020202020204" pitchFamily="34" charset="0"/>
              </a:rPr>
              <a:t>Site 5</a:t>
            </a:r>
          </a:p>
        </p:txBody>
      </p:sp>
      <p:grpSp>
        <p:nvGrpSpPr>
          <p:cNvPr id="17" name="Group 16"/>
          <p:cNvGrpSpPr/>
          <p:nvPr/>
        </p:nvGrpSpPr>
        <p:grpSpPr>
          <a:xfrm>
            <a:off x="1253636" y="1425826"/>
            <a:ext cx="2114155" cy="903584"/>
            <a:chOff x="1244921" y="1378233"/>
            <a:chExt cx="3290926" cy="1106862"/>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4921" y="1378233"/>
              <a:ext cx="1469367" cy="1091012"/>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332" y="1434346"/>
              <a:ext cx="1396515" cy="1050749"/>
            </a:xfrm>
            <a:prstGeom prst="rect">
              <a:avLst/>
            </a:prstGeom>
          </p:spPr>
        </p:pic>
      </p:grpSp>
      <p:grpSp>
        <p:nvGrpSpPr>
          <p:cNvPr id="20" name="Group 19"/>
          <p:cNvGrpSpPr/>
          <p:nvPr/>
        </p:nvGrpSpPr>
        <p:grpSpPr>
          <a:xfrm>
            <a:off x="1113376" y="2413762"/>
            <a:ext cx="2250713" cy="1028191"/>
            <a:chOff x="5106843" y="1525999"/>
            <a:chExt cx="3324547" cy="1078064"/>
          </a:xfrm>
        </p:grpSpPr>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6843" y="1525999"/>
              <a:ext cx="1447757" cy="1078064"/>
            </a:xfrm>
            <a:prstGeom prst="rect">
              <a:avLst/>
            </a:prstGeom>
            <a:ln>
              <a:noFill/>
            </a:ln>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1768" y="1551509"/>
              <a:ext cx="1409622" cy="1052554"/>
            </a:xfrm>
            <a:prstGeom prst="rect">
              <a:avLst/>
            </a:prstGeom>
            <a:ln>
              <a:noFill/>
            </a:ln>
          </p:spPr>
        </p:pic>
      </p:grpSp>
      <p:grpSp>
        <p:nvGrpSpPr>
          <p:cNvPr id="23" name="Group 22"/>
          <p:cNvGrpSpPr/>
          <p:nvPr/>
        </p:nvGrpSpPr>
        <p:grpSpPr>
          <a:xfrm>
            <a:off x="1155843" y="3506218"/>
            <a:ext cx="2313499" cy="821304"/>
            <a:chOff x="927739" y="3026733"/>
            <a:chExt cx="3582656" cy="1211391"/>
          </a:xfrm>
        </p:grpSpPr>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7739" y="3026733"/>
              <a:ext cx="1595860" cy="1197559"/>
            </a:xfrm>
            <a:prstGeom prst="rect">
              <a:avLst/>
            </a:prstGeom>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06564" y="3046965"/>
              <a:ext cx="1703831" cy="1191159"/>
            </a:xfrm>
            <a:prstGeom prst="rect">
              <a:avLst/>
            </a:prstGeom>
          </p:spPr>
        </p:pic>
      </p:grpSp>
      <p:grpSp>
        <p:nvGrpSpPr>
          <p:cNvPr id="29" name="Group 28"/>
          <p:cNvGrpSpPr/>
          <p:nvPr/>
        </p:nvGrpSpPr>
        <p:grpSpPr>
          <a:xfrm>
            <a:off x="1425611" y="5228334"/>
            <a:ext cx="2112121" cy="824623"/>
            <a:chOff x="2759815" y="4581998"/>
            <a:chExt cx="4443111" cy="1723912"/>
          </a:xfrm>
        </p:grpSpPr>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59815" y="4581998"/>
              <a:ext cx="2016697" cy="1723912"/>
            </a:xfrm>
            <a:prstGeom prst="rect">
              <a:avLst/>
            </a:prstGeom>
          </p:spPr>
        </p:pic>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65506" y="4629834"/>
              <a:ext cx="1937420" cy="1618613"/>
            </a:xfrm>
            <a:prstGeom prst="rect">
              <a:avLst/>
            </a:prstGeom>
          </p:spPr>
        </p:pic>
      </p:grpSp>
      <p:sp>
        <p:nvSpPr>
          <p:cNvPr id="33" name="TextBox 32"/>
          <p:cNvSpPr txBox="1"/>
          <p:nvPr/>
        </p:nvSpPr>
        <p:spPr>
          <a:xfrm>
            <a:off x="1805631" y="853038"/>
            <a:ext cx="521491" cy="430887"/>
          </a:xfrm>
          <a:prstGeom prst="rect">
            <a:avLst/>
          </a:prstGeom>
          <a:noFill/>
        </p:spPr>
        <p:txBody>
          <a:bodyPr wrap="square" rtlCol="0">
            <a:spAutoFit/>
          </a:bodyPr>
          <a:lstStyle/>
          <a:p>
            <a:r>
              <a:rPr lang="en-US" sz="2200" dirty="0" smtClean="0"/>
              <a:t>t1</a:t>
            </a:r>
            <a:endParaRPr lang="en-US" sz="2200" dirty="0"/>
          </a:p>
        </p:txBody>
      </p:sp>
      <p:sp>
        <p:nvSpPr>
          <p:cNvPr id="34" name="TextBox 33"/>
          <p:cNvSpPr txBox="1"/>
          <p:nvPr/>
        </p:nvSpPr>
        <p:spPr>
          <a:xfrm>
            <a:off x="2816487" y="840026"/>
            <a:ext cx="521491" cy="430887"/>
          </a:xfrm>
          <a:prstGeom prst="rect">
            <a:avLst/>
          </a:prstGeom>
          <a:noFill/>
        </p:spPr>
        <p:txBody>
          <a:bodyPr wrap="square" rtlCol="0">
            <a:spAutoFit/>
          </a:bodyPr>
          <a:lstStyle/>
          <a:p>
            <a:r>
              <a:rPr lang="en-US" sz="2200" dirty="0" smtClean="0"/>
              <a:t>t2</a:t>
            </a:r>
            <a:endParaRPr lang="en-US" sz="2200" dirty="0"/>
          </a:p>
        </p:txBody>
      </p:sp>
      <p:sp>
        <p:nvSpPr>
          <p:cNvPr id="35" name="TextBox 34"/>
          <p:cNvSpPr txBox="1"/>
          <p:nvPr/>
        </p:nvSpPr>
        <p:spPr>
          <a:xfrm>
            <a:off x="3892859" y="852838"/>
            <a:ext cx="521491" cy="430887"/>
          </a:xfrm>
          <a:prstGeom prst="rect">
            <a:avLst/>
          </a:prstGeom>
          <a:noFill/>
        </p:spPr>
        <p:txBody>
          <a:bodyPr wrap="square" rtlCol="0">
            <a:spAutoFit/>
          </a:bodyPr>
          <a:lstStyle/>
          <a:p>
            <a:r>
              <a:rPr lang="en-US" sz="2200" dirty="0" smtClean="0"/>
              <a:t>t3</a:t>
            </a:r>
            <a:endParaRPr lang="en-US" sz="2200" dirty="0"/>
          </a:p>
        </p:txBody>
      </p:sp>
      <p:sp>
        <p:nvSpPr>
          <p:cNvPr id="36" name="TextBox 35"/>
          <p:cNvSpPr txBox="1"/>
          <p:nvPr/>
        </p:nvSpPr>
        <p:spPr>
          <a:xfrm>
            <a:off x="6870528" y="840026"/>
            <a:ext cx="521491" cy="430887"/>
          </a:xfrm>
          <a:prstGeom prst="rect">
            <a:avLst/>
          </a:prstGeom>
          <a:noFill/>
        </p:spPr>
        <p:txBody>
          <a:bodyPr wrap="square" rtlCol="0">
            <a:spAutoFit/>
          </a:bodyPr>
          <a:lstStyle/>
          <a:p>
            <a:r>
              <a:rPr lang="en-US" sz="2200" dirty="0" smtClean="0"/>
              <a:t>t9</a:t>
            </a:r>
            <a:endParaRPr lang="en-US" sz="2200" dirty="0"/>
          </a:p>
        </p:txBody>
      </p:sp>
      <p:sp>
        <p:nvSpPr>
          <p:cNvPr id="37" name="TextBox 36"/>
          <p:cNvSpPr txBox="1"/>
          <p:nvPr/>
        </p:nvSpPr>
        <p:spPr>
          <a:xfrm>
            <a:off x="7735489" y="833070"/>
            <a:ext cx="852916" cy="430887"/>
          </a:xfrm>
          <a:prstGeom prst="rect">
            <a:avLst/>
          </a:prstGeom>
          <a:noFill/>
        </p:spPr>
        <p:txBody>
          <a:bodyPr wrap="square" rtlCol="0">
            <a:spAutoFit/>
          </a:bodyPr>
          <a:lstStyle/>
          <a:p>
            <a:r>
              <a:rPr lang="en-US" sz="2200" dirty="0" smtClean="0"/>
              <a:t>t10</a:t>
            </a:r>
            <a:endParaRPr lang="en-US" sz="2200" dirty="0"/>
          </a:p>
        </p:txBody>
      </p:sp>
      <p:sp>
        <p:nvSpPr>
          <p:cNvPr id="38" name="TextBox 37"/>
          <p:cNvSpPr txBox="1"/>
          <p:nvPr/>
        </p:nvSpPr>
        <p:spPr>
          <a:xfrm>
            <a:off x="1725612" y="6164910"/>
            <a:ext cx="1149177" cy="43088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a:t>Pair 1</a:t>
            </a:r>
          </a:p>
        </p:txBody>
      </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9444" y="2346863"/>
            <a:ext cx="980129" cy="1028191"/>
          </a:xfrm>
          <a:prstGeom prst="rect">
            <a:avLst/>
          </a:prstGeom>
          <a:ln>
            <a:noFill/>
          </a:ln>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79937" y="3454707"/>
            <a:ext cx="1030527" cy="811927"/>
          </a:xfrm>
          <a:prstGeom prst="rect">
            <a:avLst/>
          </a:prstGeom>
        </p:spPr>
      </p:pic>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5749" y="4411680"/>
            <a:ext cx="983767" cy="675020"/>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78161" y="5216598"/>
            <a:ext cx="958677" cy="824623"/>
          </a:xfrm>
          <a:prstGeom prst="rect">
            <a:avLst/>
          </a:prstGeom>
        </p:spPr>
      </p:pic>
      <p:sp>
        <p:nvSpPr>
          <p:cNvPr id="44" name="TextBox 43"/>
          <p:cNvSpPr txBox="1"/>
          <p:nvPr/>
        </p:nvSpPr>
        <p:spPr>
          <a:xfrm>
            <a:off x="3094800" y="6174222"/>
            <a:ext cx="1149177" cy="43088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a:t>Pair 2</a:t>
            </a:r>
          </a:p>
        </p:txBody>
      </p:sp>
      <p:sp>
        <p:nvSpPr>
          <p:cNvPr id="45" name="TextBox 44"/>
          <p:cNvSpPr txBox="1"/>
          <p:nvPr/>
        </p:nvSpPr>
        <p:spPr>
          <a:xfrm>
            <a:off x="7228612" y="6163346"/>
            <a:ext cx="1149177" cy="43088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a:t>Pair 9</a:t>
            </a:r>
          </a:p>
        </p:txBody>
      </p:sp>
      <p:sp>
        <p:nvSpPr>
          <p:cNvPr id="46" name="TextBox 45"/>
          <p:cNvSpPr txBox="1"/>
          <p:nvPr/>
        </p:nvSpPr>
        <p:spPr>
          <a:xfrm>
            <a:off x="5384605" y="623789"/>
            <a:ext cx="1023583" cy="707886"/>
          </a:xfrm>
          <a:prstGeom prst="rect">
            <a:avLst/>
          </a:prstGeom>
          <a:noFill/>
        </p:spPr>
        <p:txBody>
          <a:bodyPr wrap="square" rtlCol="0">
            <a:spAutoFit/>
          </a:bodyPr>
          <a:lstStyle/>
          <a:p>
            <a:r>
              <a:rPr lang="en-US" sz="4000" dirty="0"/>
              <a:t>…</a:t>
            </a:r>
          </a:p>
        </p:txBody>
      </p:sp>
      <p:sp>
        <p:nvSpPr>
          <p:cNvPr id="47" name="TextBox 46"/>
          <p:cNvSpPr txBox="1"/>
          <p:nvPr/>
        </p:nvSpPr>
        <p:spPr>
          <a:xfrm>
            <a:off x="5391845" y="1392958"/>
            <a:ext cx="1023583" cy="707886"/>
          </a:xfrm>
          <a:prstGeom prst="rect">
            <a:avLst/>
          </a:prstGeom>
          <a:noFill/>
        </p:spPr>
        <p:txBody>
          <a:bodyPr wrap="square" rtlCol="0">
            <a:spAutoFit/>
          </a:bodyPr>
          <a:lstStyle/>
          <a:p>
            <a:r>
              <a:rPr lang="en-US" sz="4000" dirty="0"/>
              <a:t>…</a:t>
            </a:r>
          </a:p>
        </p:txBody>
      </p:sp>
      <p:sp>
        <p:nvSpPr>
          <p:cNvPr id="48" name="TextBox 47"/>
          <p:cNvSpPr txBox="1"/>
          <p:nvPr/>
        </p:nvSpPr>
        <p:spPr>
          <a:xfrm>
            <a:off x="5352805" y="2413754"/>
            <a:ext cx="1023583" cy="707886"/>
          </a:xfrm>
          <a:prstGeom prst="rect">
            <a:avLst/>
          </a:prstGeom>
          <a:noFill/>
        </p:spPr>
        <p:txBody>
          <a:bodyPr wrap="square" rtlCol="0">
            <a:spAutoFit/>
          </a:bodyPr>
          <a:lstStyle/>
          <a:p>
            <a:r>
              <a:rPr lang="en-US" sz="4000" dirty="0"/>
              <a:t>…</a:t>
            </a:r>
          </a:p>
        </p:txBody>
      </p:sp>
      <p:sp>
        <p:nvSpPr>
          <p:cNvPr id="49" name="TextBox 48"/>
          <p:cNvSpPr txBox="1"/>
          <p:nvPr/>
        </p:nvSpPr>
        <p:spPr>
          <a:xfrm>
            <a:off x="5352805" y="3429948"/>
            <a:ext cx="1023583" cy="707886"/>
          </a:xfrm>
          <a:prstGeom prst="rect">
            <a:avLst/>
          </a:prstGeom>
          <a:noFill/>
        </p:spPr>
        <p:txBody>
          <a:bodyPr wrap="square" rtlCol="0">
            <a:spAutoFit/>
          </a:bodyPr>
          <a:lstStyle/>
          <a:p>
            <a:r>
              <a:rPr lang="en-US" sz="4000" dirty="0"/>
              <a:t>…</a:t>
            </a:r>
          </a:p>
        </p:txBody>
      </p:sp>
      <p:sp>
        <p:nvSpPr>
          <p:cNvPr id="50" name="TextBox 49"/>
          <p:cNvSpPr txBox="1"/>
          <p:nvPr/>
        </p:nvSpPr>
        <p:spPr>
          <a:xfrm>
            <a:off x="5391845" y="4446141"/>
            <a:ext cx="1023583" cy="707886"/>
          </a:xfrm>
          <a:prstGeom prst="rect">
            <a:avLst/>
          </a:prstGeom>
          <a:noFill/>
        </p:spPr>
        <p:txBody>
          <a:bodyPr wrap="square" rtlCol="0">
            <a:spAutoFit/>
          </a:bodyPr>
          <a:lstStyle/>
          <a:p>
            <a:r>
              <a:rPr lang="en-US" sz="4000" dirty="0"/>
              <a:t>…</a:t>
            </a:r>
          </a:p>
        </p:txBody>
      </p:sp>
      <p:sp>
        <p:nvSpPr>
          <p:cNvPr id="51" name="TextBox 50"/>
          <p:cNvSpPr txBox="1"/>
          <p:nvPr/>
        </p:nvSpPr>
        <p:spPr>
          <a:xfrm>
            <a:off x="5352805" y="5272930"/>
            <a:ext cx="1023583" cy="707886"/>
          </a:xfrm>
          <a:prstGeom prst="rect">
            <a:avLst/>
          </a:prstGeom>
          <a:noFill/>
        </p:spPr>
        <p:txBody>
          <a:bodyPr wrap="square" rtlCol="0">
            <a:spAutoFit/>
          </a:bodyPr>
          <a:lstStyle/>
          <a:p>
            <a:r>
              <a:rPr lang="en-US" sz="4000" dirty="0"/>
              <a:t>…</a:t>
            </a:r>
          </a:p>
        </p:txBody>
      </p:sp>
      <p:sp>
        <p:nvSpPr>
          <p:cNvPr id="52" name="TextBox 51"/>
          <p:cNvSpPr txBox="1"/>
          <p:nvPr/>
        </p:nvSpPr>
        <p:spPr>
          <a:xfrm rot="5400000">
            <a:off x="7154505" y="3165994"/>
            <a:ext cx="1023583" cy="707886"/>
          </a:xfrm>
          <a:prstGeom prst="rect">
            <a:avLst/>
          </a:prstGeom>
          <a:noFill/>
        </p:spPr>
        <p:txBody>
          <a:bodyPr wrap="square" rtlCol="0">
            <a:spAutoFit/>
          </a:bodyPr>
          <a:lstStyle/>
          <a:p>
            <a:r>
              <a:rPr lang="en-US" sz="4000" dirty="0"/>
              <a:t>…</a:t>
            </a:r>
          </a:p>
        </p:txBody>
      </p:sp>
      <p:cxnSp>
        <p:nvCxnSpPr>
          <p:cNvPr id="60" name="Straight Arrow Connector 59"/>
          <p:cNvCxnSpPr/>
          <p:nvPr/>
        </p:nvCxnSpPr>
        <p:spPr bwMode="auto">
          <a:xfrm flipH="1">
            <a:off x="7866303" y="5866460"/>
            <a:ext cx="192929" cy="298444"/>
          </a:xfrm>
          <a:prstGeom prst="straightConnector1">
            <a:avLst/>
          </a:prstGeom>
          <a:solidFill>
            <a:schemeClr val="bg1"/>
          </a:solidFill>
          <a:ln w="381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61" name="Straight Arrow Connector 60"/>
          <p:cNvCxnSpPr/>
          <p:nvPr/>
        </p:nvCxnSpPr>
        <p:spPr bwMode="auto">
          <a:xfrm>
            <a:off x="7417687" y="5887940"/>
            <a:ext cx="207099" cy="281036"/>
          </a:xfrm>
          <a:prstGeom prst="straightConnector1">
            <a:avLst/>
          </a:prstGeom>
          <a:solidFill>
            <a:schemeClr val="bg1"/>
          </a:solidFill>
          <a:ln w="381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73" name="Straight Arrow Connector 72"/>
          <p:cNvCxnSpPr/>
          <p:nvPr/>
        </p:nvCxnSpPr>
        <p:spPr bwMode="auto">
          <a:xfrm>
            <a:off x="2015743" y="5945812"/>
            <a:ext cx="207099" cy="281036"/>
          </a:xfrm>
          <a:prstGeom prst="straightConnector1">
            <a:avLst/>
          </a:prstGeom>
          <a:solidFill>
            <a:schemeClr val="bg1"/>
          </a:solidFill>
          <a:ln w="381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74" name="Straight Arrow Connector 73"/>
          <p:cNvCxnSpPr/>
          <p:nvPr/>
        </p:nvCxnSpPr>
        <p:spPr bwMode="auto">
          <a:xfrm flipH="1">
            <a:off x="2572096" y="5919656"/>
            <a:ext cx="192929" cy="298444"/>
          </a:xfrm>
          <a:prstGeom prst="straightConnector1">
            <a:avLst/>
          </a:prstGeom>
          <a:solidFill>
            <a:schemeClr val="bg1"/>
          </a:solidFill>
          <a:ln w="381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75" name="Straight Arrow Connector 74"/>
          <p:cNvCxnSpPr/>
          <p:nvPr/>
        </p:nvCxnSpPr>
        <p:spPr bwMode="auto">
          <a:xfrm flipH="1">
            <a:off x="3773544" y="5896735"/>
            <a:ext cx="192929" cy="298444"/>
          </a:xfrm>
          <a:prstGeom prst="straightConnector1">
            <a:avLst/>
          </a:prstGeom>
          <a:solidFill>
            <a:schemeClr val="bg1"/>
          </a:solidFill>
          <a:ln w="381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76" name="Straight Arrow Connector 75"/>
          <p:cNvCxnSpPr/>
          <p:nvPr/>
        </p:nvCxnSpPr>
        <p:spPr bwMode="auto">
          <a:xfrm>
            <a:off x="3310759" y="5905439"/>
            <a:ext cx="207099" cy="281036"/>
          </a:xfrm>
          <a:prstGeom prst="straightConnector1">
            <a:avLst/>
          </a:prstGeom>
          <a:solidFill>
            <a:schemeClr val="bg1"/>
          </a:solidFill>
          <a:ln w="381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77" name="TextBox 76"/>
          <p:cNvSpPr txBox="1"/>
          <p:nvPr/>
        </p:nvSpPr>
        <p:spPr>
          <a:xfrm>
            <a:off x="7627690" y="5138021"/>
            <a:ext cx="963620" cy="461665"/>
          </a:xfrm>
          <a:prstGeom prst="rect">
            <a:avLst/>
          </a:prstGeom>
          <a:noFill/>
        </p:spPr>
        <p:txBody>
          <a:bodyPr wrap="square" rtlCol="0">
            <a:spAutoFit/>
          </a:bodyPr>
          <a:lstStyle/>
          <a:p>
            <a:r>
              <a:rPr lang="en-US" sz="2400" b="1" dirty="0">
                <a:solidFill>
                  <a:srgbClr val="FF0000"/>
                </a:solidFill>
              </a:rPr>
              <a:t>Test</a:t>
            </a:r>
          </a:p>
        </p:txBody>
      </p:sp>
      <p:sp>
        <p:nvSpPr>
          <p:cNvPr id="78" name="TextBox 77"/>
          <p:cNvSpPr txBox="1"/>
          <p:nvPr/>
        </p:nvSpPr>
        <p:spPr>
          <a:xfrm>
            <a:off x="5989586" y="4887253"/>
            <a:ext cx="2856200" cy="276999"/>
          </a:xfrm>
          <a:prstGeom prst="rect">
            <a:avLst/>
          </a:prstGeom>
          <a:noFill/>
        </p:spPr>
        <p:txBody>
          <a:bodyPr wrap="square" rtlCol="0">
            <a:spAutoFit/>
          </a:bodyPr>
          <a:lstStyle/>
          <a:p>
            <a:pPr algn="ctr"/>
            <a:r>
              <a:rPr lang="en-US" sz="1200" dirty="0"/>
              <a:t>All images are copyrighted to DLR</a:t>
            </a:r>
          </a:p>
        </p:txBody>
      </p:sp>
      <p:sp>
        <p:nvSpPr>
          <p:cNvPr id="58" name="Content Placeholder 2"/>
          <p:cNvSpPr>
            <a:spLocks noGrp="1"/>
          </p:cNvSpPr>
          <p:nvPr>
            <p:ph sz="quarter" idx="10"/>
          </p:nvPr>
        </p:nvSpPr>
        <p:spPr>
          <a:xfrm>
            <a:off x="8824789" y="601623"/>
            <a:ext cx="3314654" cy="5992609"/>
          </a:xfrm>
        </p:spPr>
        <p:txBody>
          <a:bodyPr>
            <a:normAutofit fontScale="92500"/>
          </a:bodyPr>
          <a:lstStyle/>
          <a:p>
            <a:pPr marL="0" indent="0">
              <a:buNone/>
            </a:pPr>
            <a:endParaRPr lang="en-US" dirty="0" smtClean="0"/>
          </a:p>
          <a:p>
            <a:r>
              <a:rPr lang="en-US" b="1" dirty="0" smtClean="0"/>
              <a:t>Specifications</a:t>
            </a:r>
          </a:p>
          <a:p>
            <a:pPr lvl="1"/>
            <a:r>
              <a:rPr lang="en-US" dirty="0" err="1" smtClean="0"/>
              <a:t>TerraSAR</a:t>
            </a:r>
            <a:r>
              <a:rPr lang="en-US" dirty="0" smtClean="0"/>
              <a:t>-X satellite</a:t>
            </a:r>
          </a:p>
          <a:p>
            <a:pPr lvl="1"/>
            <a:r>
              <a:rPr lang="en-US" dirty="0" smtClean="0"/>
              <a:t>1m resolution</a:t>
            </a:r>
          </a:p>
          <a:p>
            <a:r>
              <a:rPr lang="en-US" b="1" dirty="0" smtClean="0"/>
              <a:t>Baselines</a:t>
            </a:r>
            <a:r>
              <a:rPr lang="en-US" b="1" dirty="0"/>
              <a:t>:</a:t>
            </a:r>
            <a:r>
              <a:rPr lang="en-US" dirty="0"/>
              <a:t> </a:t>
            </a:r>
          </a:p>
          <a:p>
            <a:pPr lvl="1"/>
            <a:r>
              <a:rPr lang="en-US" dirty="0"/>
              <a:t> </a:t>
            </a:r>
            <a:r>
              <a:rPr lang="en-US" dirty="0" smtClean="0"/>
              <a:t>PCA-K [1</a:t>
            </a:r>
            <a:r>
              <a:rPr lang="en-US" dirty="0"/>
              <a:t>]</a:t>
            </a:r>
          </a:p>
          <a:p>
            <a:pPr lvl="1"/>
            <a:r>
              <a:rPr lang="en-US" dirty="0"/>
              <a:t> </a:t>
            </a:r>
            <a:r>
              <a:rPr lang="en-US" dirty="0" smtClean="0"/>
              <a:t>SAE-K </a:t>
            </a:r>
            <a:r>
              <a:rPr lang="en-US" dirty="0"/>
              <a:t>[2</a:t>
            </a:r>
            <a:r>
              <a:rPr lang="en-US" dirty="0" smtClean="0"/>
              <a:t>]</a:t>
            </a:r>
            <a:endParaRPr lang="en-US" dirty="0"/>
          </a:p>
          <a:p>
            <a:r>
              <a:rPr lang="en-US" b="1" dirty="0" smtClean="0"/>
              <a:t>Evaluation Metrics </a:t>
            </a:r>
          </a:p>
          <a:p>
            <a:pPr lvl="1"/>
            <a:r>
              <a:rPr lang="en-US" b="1" dirty="0" smtClean="0"/>
              <a:t> </a:t>
            </a:r>
            <a:r>
              <a:rPr lang="en-US" dirty="0" smtClean="0"/>
              <a:t>f-measure</a:t>
            </a:r>
          </a:p>
          <a:p>
            <a:pPr lvl="1"/>
            <a:r>
              <a:rPr lang="en-US" dirty="0" smtClean="0"/>
              <a:t> Change Maps</a:t>
            </a:r>
          </a:p>
          <a:p>
            <a:pPr marL="179992" lvl="1" indent="0">
              <a:buNone/>
            </a:pPr>
            <a:endParaRPr lang="en-US" dirty="0" smtClean="0"/>
          </a:p>
          <a:p>
            <a:pPr marL="179992" lvl="1" indent="0">
              <a:buNone/>
            </a:pPr>
            <a:endParaRPr lang="en-US" dirty="0"/>
          </a:p>
          <a:p>
            <a:pPr marL="179992" lvl="1" indent="0">
              <a:buNone/>
            </a:pPr>
            <a:endParaRPr lang="en-US" dirty="0" smtClean="0"/>
          </a:p>
          <a:p>
            <a:pPr marL="0" indent="0">
              <a:buNone/>
            </a:pPr>
            <a:r>
              <a:rPr lang="en-US" sz="1000" dirty="0"/>
              <a:t>[1]</a:t>
            </a:r>
            <a:r>
              <a:rPr lang="en-US" altLang="en-US" sz="1000" dirty="0"/>
              <a:t> T. Celik: Unsupervised change detection in satellite images using principal component analysis and k-means clustering, IEEE Geoscience and Remote Sensing Letters, vol. 6, no. 4, pp. 772-776, 2009. </a:t>
            </a:r>
          </a:p>
          <a:p>
            <a:pPr marL="0" indent="0">
              <a:buNone/>
            </a:pPr>
            <a:r>
              <a:rPr lang="en-US" sz="1000" dirty="0"/>
              <a:t>[2] </a:t>
            </a:r>
            <a:r>
              <a:rPr lang="en-US" altLang="en-US" sz="1000" dirty="0"/>
              <a:t>M. Gong., H. Yang, and P. Zhang: Feature learning and change feature classification based on deep learning for ternary change detection in SAR images, ISPRS Journal of Photogr. and Remote Sensing, no.129, pp.212-225, 2017. </a:t>
            </a:r>
            <a:endParaRPr lang="en-US" sz="1000" dirty="0"/>
          </a:p>
        </p:txBody>
      </p:sp>
      <p:sp>
        <p:nvSpPr>
          <p:cNvPr id="3" name="Rectangle 2"/>
          <p:cNvSpPr/>
          <p:nvPr/>
        </p:nvSpPr>
        <p:spPr>
          <a:xfrm>
            <a:off x="135732" y="762427"/>
            <a:ext cx="1516762" cy="461665"/>
          </a:xfrm>
          <a:prstGeom prst="rect">
            <a:avLst/>
          </a:prstGeom>
          <a:solidFill>
            <a:srgbClr val="FFFF00"/>
          </a:solidFill>
          <a:ln>
            <a:solidFill>
              <a:schemeClr val="tx1"/>
            </a:solidFill>
          </a:ln>
        </p:spPr>
        <p:txBody>
          <a:bodyPr wrap="none">
            <a:spAutoFit/>
          </a:bodyPr>
          <a:lstStyle/>
          <a:p>
            <a:r>
              <a:rPr lang="en-US" sz="2400" b="1" dirty="0" smtClean="0">
                <a:latin typeface="Verdana" panose="020B0604030504040204" pitchFamily="34" charset="0"/>
                <a:ea typeface="Verdana" panose="020B0604030504040204" pitchFamily="34" charset="0"/>
                <a:cs typeface="Verdana" panose="020B0604030504040204" pitchFamily="34" charset="0"/>
              </a:rPr>
              <a:t>Dataset</a:t>
            </a: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66247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0" dirty="0" smtClean="0"/>
              <a:t>Result [1/2] : </a:t>
            </a:r>
            <a:r>
              <a:rPr lang="en-US" b="0" dirty="0"/>
              <a:t>f</a:t>
            </a:r>
            <a:r>
              <a:rPr lang="en-US" b="0" dirty="0" smtClean="0"/>
              <a:t>-measure</a:t>
            </a:r>
            <a:endParaRPr lang="en-US" b="0" dirty="0"/>
          </a:p>
        </p:txBody>
      </p:sp>
      <p:graphicFrame>
        <p:nvGraphicFramePr>
          <p:cNvPr id="6" name="Content Placeholder 5"/>
          <p:cNvGraphicFramePr>
            <a:graphicFrameLocks noGrp="1"/>
          </p:cNvGraphicFramePr>
          <p:nvPr>
            <p:ph sz="quarter" idx="10"/>
            <p:extLst/>
          </p:nvPr>
        </p:nvGraphicFramePr>
        <p:xfrm>
          <a:off x="1412819" y="1369125"/>
          <a:ext cx="9365064" cy="582529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0" y="714552"/>
            <a:ext cx="1219200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2800" dirty="0" smtClean="0"/>
              <a:t>Proposed method improves f-measure by 15% over baselines</a:t>
            </a:r>
            <a:endParaRPr lang="en-US" sz="2800" dirty="0"/>
          </a:p>
        </p:txBody>
      </p:sp>
      <p:cxnSp>
        <p:nvCxnSpPr>
          <p:cNvPr id="7" name="Straight Connector 6"/>
          <p:cNvCxnSpPr/>
          <p:nvPr/>
        </p:nvCxnSpPr>
        <p:spPr bwMode="auto">
          <a:xfrm>
            <a:off x="4260747" y="4464159"/>
            <a:ext cx="2483892" cy="0"/>
          </a:xfrm>
          <a:prstGeom prst="lin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 name="Straight Arrow Connector 9"/>
          <p:cNvCxnSpPr/>
          <p:nvPr/>
        </p:nvCxnSpPr>
        <p:spPr bwMode="auto">
          <a:xfrm>
            <a:off x="6196519" y="2639081"/>
            <a:ext cx="0" cy="1825078"/>
          </a:xfrm>
          <a:prstGeom prst="straightConnector1">
            <a:avLst/>
          </a:prstGeom>
          <a:solidFill>
            <a:schemeClr val="bg1"/>
          </a:solidFill>
          <a:ln w="28575" cap="flat" cmpd="sng" algn="ctr">
            <a:solidFill>
              <a:schemeClr val="accent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1" name="TextBox 10"/>
          <p:cNvSpPr txBox="1"/>
          <p:nvPr/>
        </p:nvSpPr>
        <p:spPr>
          <a:xfrm>
            <a:off x="5685991" y="3216569"/>
            <a:ext cx="1354323" cy="461665"/>
          </a:xfrm>
          <a:prstGeom prst="rect">
            <a:avLst/>
          </a:prstGeom>
          <a:solidFill>
            <a:srgbClr val="FFFFFF"/>
          </a:solidFill>
        </p:spPr>
        <p:txBody>
          <a:bodyPr wrap="square" rtlCol="0">
            <a:spAutoFit/>
          </a:bodyPr>
          <a:lstStyle/>
          <a:p>
            <a:r>
              <a:rPr lang="en-US" sz="2400" b="1" dirty="0">
                <a:solidFill>
                  <a:srgbClr val="00B050"/>
                </a:solidFill>
                <a:latin typeface="Verdana" panose="020B0604030504040204" pitchFamily="34" charset="0"/>
                <a:ea typeface="Verdana" panose="020B0604030504040204" pitchFamily="34" charset="0"/>
                <a:cs typeface="Verdana" panose="020B0604030504040204" pitchFamily="34" charset="0"/>
              </a:rPr>
              <a:t>+0.25</a:t>
            </a:r>
          </a:p>
        </p:txBody>
      </p:sp>
      <p:cxnSp>
        <p:nvCxnSpPr>
          <p:cNvPr id="12" name="Straight Connector 11"/>
          <p:cNvCxnSpPr/>
          <p:nvPr/>
        </p:nvCxnSpPr>
        <p:spPr bwMode="auto">
          <a:xfrm>
            <a:off x="9426055" y="1909907"/>
            <a:ext cx="1096112" cy="0"/>
          </a:xfrm>
          <a:prstGeom prst="lin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3" name="Straight Connector 12"/>
          <p:cNvCxnSpPr/>
          <p:nvPr/>
        </p:nvCxnSpPr>
        <p:spPr bwMode="auto">
          <a:xfrm>
            <a:off x="8538215" y="2185610"/>
            <a:ext cx="1983952" cy="23504"/>
          </a:xfrm>
          <a:prstGeom prst="lin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4" name="Straight Arrow Connector 13"/>
          <p:cNvCxnSpPr/>
          <p:nvPr/>
        </p:nvCxnSpPr>
        <p:spPr bwMode="auto">
          <a:xfrm flipH="1">
            <a:off x="10321047" y="1880723"/>
            <a:ext cx="3082" cy="382716"/>
          </a:xfrm>
          <a:prstGeom prst="straightConnector1">
            <a:avLst/>
          </a:prstGeom>
          <a:solidFill>
            <a:schemeClr val="bg1"/>
          </a:solidFill>
          <a:ln w="28575" cap="flat" cmpd="sng" algn="ctr">
            <a:solidFill>
              <a:schemeClr val="accent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TextBox 14"/>
          <p:cNvSpPr txBox="1"/>
          <p:nvPr/>
        </p:nvSpPr>
        <p:spPr>
          <a:xfrm>
            <a:off x="10522167" y="1830958"/>
            <a:ext cx="1296596" cy="461665"/>
          </a:xfrm>
          <a:prstGeom prst="rect">
            <a:avLst/>
          </a:prstGeom>
          <a:solidFill>
            <a:srgbClr val="FFFFFF"/>
          </a:solidFill>
        </p:spPr>
        <p:txBody>
          <a:bodyPr wrap="square" rtlCol="0">
            <a:spAutoFit/>
          </a:bodyPr>
          <a:lstStyle/>
          <a:p>
            <a:r>
              <a:rPr lang="en-US" sz="2400" b="1" dirty="0">
                <a:solidFill>
                  <a:srgbClr val="00B050"/>
                </a:solidFill>
                <a:latin typeface="Verdana" panose="020B0604030504040204" pitchFamily="34" charset="0"/>
                <a:ea typeface="Verdana" panose="020B0604030504040204" pitchFamily="34" charset="0"/>
                <a:cs typeface="Verdana" panose="020B0604030504040204" pitchFamily="34" charset="0"/>
              </a:rPr>
              <a:t>+</a:t>
            </a:r>
            <a:r>
              <a:rPr lang="en-US" sz="2400" b="1" dirty="0" smtClean="0">
                <a:solidFill>
                  <a:srgbClr val="00B050"/>
                </a:solidFill>
                <a:latin typeface="Verdana" panose="020B0604030504040204" pitchFamily="34" charset="0"/>
                <a:ea typeface="Verdana" panose="020B0604030504040204" pitchFamily="34" charset="0"/>
                <a:cs typeface="Verdana" panose="020B0604030504040204" pitchFamily="34" charset="0"/>
              </a:rPr>
              <a:t>0.04</a:t>
            </a:r>
            <a:endParaRPr lang="en-US" sz="2400" b="1" dirty="0">
              <a:solidFill>
                <a:srgbClr val="00B05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9" name="Straight Connector 18"/>
          <p:cNvCxnSpPr/>
          <p:nvPr/>
        </p:nvCxnSpPr>
        <p:spPr bwMode="auto">
          <a:xfrm flipV="1">
            <a:off x="5376602" y="2639081"/>
            <a:ext cx="1239475" cy="6614"/>
          </a:xfrm>
          <a:prstGeom prst="lin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888937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0" dirty="0"/>
              <a:t>Result </a:t>
            </a:r>
            <a:r>
              <a:rPr lang="en-US" b="0" dirty="0" smtClean="0"/>
              <a:t>[2/2] </a:t>
            </a:r>
            <a:r>
              <a:rPr lang="en-US" b="0" dirty="0"/>
              <a:t>: </a:t>
            </a:r>
            <a:r>
              <a:rPr lang="en-US" b="0" dirty="0" smtClean="0"/>
              <a:t>Change Maps</a:t>
            </a:r>
            <a:endParaRPr lang="en-US" dirty="0"/>
          </a:p>
        </p:txBody>
      </p:sp>
      <p:grpSp>
        <p:nvGrpSpPr>
          <p:cNvPr id="5" name="Group 4"/>
          <p:cNvGrpSpPr/>
          <p:nvPr/>
        </p:nvGrpSpPr>
        <p:grpSpPr>
          <a:xfrm>
            <a:off x="1086917" y="1451168"/>
            <a:ext cx="10942009" cy="2928003"/>
            <a:chOff x="4087079" y="517273"/>
            <a:chExt cx="7997742" cy="2041248"/>
          </a:xfrm>
        </p:grpSpPr>
        <p:grpSp>
          <p:nvGrpSpPr>
            <p:cNvPr id="7" name="Group 6"/>
            <p:cNvGrpSpPr/>
            <p:nvPr/>
          </p:nvGrpSpPr>
          <p:grpSpPr>
            <a:xfrm>
              <a:off x="4087079" y="753568"/>
              <a:ext cx="7548954" cy="1804953"/>
              <a:chOff x="4087079" y="753568"/>
              <a:chExt cx="7548954" cy="1804953"/>
            </a:xfrm>
          </p:grpSpPr>
          <p:grpSp>
            <p:nvGrpSpPr>
              <p:cNvPr id="13" name="Group 12"/>
              <p:cNvGrpSpPr/>
              <p:nvPr/>
            </p:nvGrpSpPr>
            <p:grpSpPr>
              <a:xfrm>
                <a:off x="4087079" y="753568"/>
                <a:ext cx="7548954" cy="1804953"/>
                <a:chOff x="3323508" y="762994"/>
                <a:chExt cx="7548954" cy="1804953"/>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613" y="764741"/>
                  <a:ext cx="1999849" cy="1757371"/>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235" y="762994"/>
                  <a:ext cx="1940392" cy="177810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724" y="777165"/>
                  <a:ext cx="1906689" cy="1786509"/>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3508" y="777165"/>
                  <a:ext cx="1961528" cy="1790782"/>
                </a:xfrm>
                <a:prstGeom prst="rect">
                  <a:avLst/>
                </a:prstGeom>
              </p:spPr>
            </p:pic>
          </p:grpSp>
          <p:sp>
            <p:nvSpPr>
              <p:cNvPr id="14" name="Rectangle 13"/>
              <p:cNvSpPr/>
              <p:nvPr/>
            </p:nvSpPr>
            <p:spPr>
              <a:xfrm flipH="1">
                <a:off x="10728850" y="1037969"/>
                <a:ext cx="110168" cy="11254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p:nvPr/>
            </p:nvSpPr>
            <p:spPr>
              <a:xfrm flipH="1" flipV="1">
                <a:off x="10876973" y="1720496"/>
                <a:ext cx="364962" cy="1494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 name="TextBox 7"/>
            <p:cNvSpPr txBox="1"/>
            <p:nvPr/>
          </p:nvSpPr>
          <p:spPr>
            <a:xfrm>
              <a:off x="4208359" y="523383"/>
              <a:ext cx="1775299" cy="321848"/>
            </a:xfrm>
            <a:prstGeom prst="rect">
              <a:avLst/>
            </a:prstGeom>
            <a:noFill/>
          </p:spPr>
          <p:txBody>
            <a:bodyPr wrap="square" rtlCol="0">
              <a:spAutoFit/>
            </a:bodyPr>
            <a:lstStyle/>
            <a:p>
              <a:r>
                <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rPr>
                <a:t> </a:t>
              </a:r>
              <a:r>
                <a:rPr lang="en-US" sz="2400" dirty="0" smtClean="0">
                  <a:solidFill>
                    <a:srgbClr val="2784BD"/>
                  </a:solidFill>
                  <a:latin typeface="Verdana" panose="020B0604030504040204" pitchFamily="34" charset="0"/>
                  <a:ea typeface="Verdana" panose="020B0604030504040204" pitchFamily="34" charset="0"/>
                  <a:cs typeface="Verdana" panose="020B0604030504040204" pitchFamily="34" charset="0"/>
                </a:rPr>
                <a:t>Ground Truth</a:t>
              </a:r>
              <a:endPar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p:cNvSpPr txBox="1"/>
            <p:nvPr/>
          </p:nvSpPr>
          <p:spPr>
            <a:xfrm>
              <a:off x="6537507" y="550244"/>
              <a:ext cx="1530559" cy="321848"/>
            </a:xfrm>
            <a:prstGeom prst="rect">
              <a:avLst/>
            </a:prstGeom>
            <a:noFill/>
          </p:spPr>
          <p:txBody>
            <a:bodyPr wrap="square" rtlCol="0">
              <a:spAutoFit/>
            </a:bodyPr>
            <a:lstStyle/>
            <a:p>
              <a:r>
                <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rPr>
                <a:t>PCA-K</a:t>
              </a:r>
            </a:p>
          </p:txBody>
        </p:sp>
        <p:sp>
          <p:nvSpPr>
            <p:cNvPr id="10" name="TextBox 9"/>
            <p:cNvSpPr txBox="1"/>
            <p:nvPr/>
          </p:nvSpPr>
          <p:spPr>
            <a:xfrm>
              <a:off x="8379684" y="540329"/>
              <a:ext cx="1530559" cy="321848"/>
            </a:xfrm>
            <a:prstGeom prst="rect">
              <a:avLst/>
            </a:prstGeom>
            <a:noFill/>
          </p:spPr>
          <p:txBody>
            <a:bodyPr wrap="square" rtlCol="0">
              <a:spAutoFit/>
            </a:bodyPr>
            <a:lstStyle/>
            <a:p>
              <a:r>
                <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rPr>
                <a:t>SAE-K</a:t>
              </a:r>
            </a:p>
          </p:txBody>
        </p:sp>
        <p:sp>
          <p:nvSpPr>
            <p:cNvPr id="12" name="TextBox 11"/>
            <p:cNvSpPr txBox="1"/>
            <p:nvPr/>
          </p:nvSpPr>
          <p:spPr>
            <a:xfrm>
              <a:off x="10221862" y="517273"/>
              <a:ext cx="1862959" cy="321848"/>
            </a:xfrm>
            <a:prstGeom prst="rect">
              <a:avLst/>
            </a:prstGeom>
            <a:noFill/>
          </p:spPr>
          <p:txBody>
            <a:bodyPr wrap="square" rtlCol="0">
              <a:spAutoFit/>
            </a:bodyPr>
            <a:lstStyle/>
            <a:p>
              <a:r>
                <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rPr>
                <a:t>Proposed</a:t>
              </a:r>
            </a:p>
          </p:txBody>
        </p:sp>
      </p:grpSp>
      <p:grpSp>
        <p:nvGrpSpPr>
          <p:cNvPr id="26" name="Group 25"/>
          <p:cNvGrpSpPr/>
          <p:nvPr/>
        </p:nvGrpSpPr>
        <p:grpSpPr>
          <a:xfrm>
            <a:off x="1086917" y="4283447"/>
            <a:ext cx="10358156" cy="2486772"/>
            <a:chOff x="3760387" y="3038957"/>
            <a:chExt cx="7957341" cy="1777253"/>
          </a:xfrm>
        </p:grpSpPr>
        <p:grpSp>
          <p:nvGrpSpPr>
            <p:cNvPr id="27" name="Group 26"/>
            <p:cNvGrpSpPr/>
            <p:nvPr/>
          </p:nvGrpSpPr>
          <p:grpSpPr>
            <a:xfrm>
              <a:off x="3777447" y="3038957"/>
              <a:ext cx="7940281" cy="1777252"/>
              <a:chOff x="3602790" y="3300041"/>
              <a:chExt cx="7940281" cy="1777252"/>
            </a:xfrm>
          </p:grpSpPr>
          <p:grpSp>
            <p:nvGrpSpPr>
              <p:cNvPr id="31" name="Group 30"/>
              <p:cNvGrpSpPr/>
              <p:nvPr/>
            </p:nvGrpSpPr>
            <p:grpSpPr>
              <a:xfrm>
                <a:off x="3602790" y="3371099"/>
                <a:ext cx="7884500" cy="1648311"/>
                <a:chOff x="3602790" y="349234"/>
                <a:chExt cx="7884500" cy="1648311"/>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2790" y="349234"/>
                  <a:ext cx="1668870" cy="1648311"/>
                </a:xfrm>
                <a:prstGeom prst="rect">
                  <a:avLst/>
                </a:prstGeom>
              </p:spPr>
            </p:pic>
            <p:sp>
              <p:nvSpPr>
                <p:cNvPr id="45" name="Rectangle 44"/>
                <p:cNvSpPr/>
                <p:nvPr/>
              </p:nvSpPr>
              <p:spPr>
                <a:xfrm>
                  <a:off x="11157995" y="644324"/>
                  <a:ext cx="45719" cy="617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11428120" y="1255851"/>
                  <a:ext cx="59170" cy="687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083" y="3320908"/>
                <a:ext cx="2026747" cy="1756385"/>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0586" y="3320907"/>
                <a:ext cx="2059355" cy="1756386"/>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9245" y="3300041"/>
                <a:ext cx="2063826" cy="1777252"/>
              </a:xfrm>
              <a:prstGeom prst="rect">
                <a:avLst/>
              </a:prstGeom>
            </p:spPr>
          </p:pic>
          <p:sp>
            <p:nvSpPr>
              <p:cNvPr id="43" name="Rectangle 42"/>
              <p:cNvSpPr/>
              <p:nvPr/>
            </p:nvSpPr>
            <p:spPr>
              <a:xfrm flipH="1">
                <a:off x="10466421" y="4569986"/>
                <a:ext cx="144881" cy="1264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0387" y="3038957"/>
              <a:ext cx="2061421" cy="1777253"/>
            </a:xfrm>
            <a:prstGeom prst="rect">
              <a:avLst/>
            </a:prstGeom>
          </p:spPr>
        </p:pic>
      </p:grpSp>
      <p:sp>
        <p:nvSpPr>
          <p:cNvPr id="62" name="TextBox 61"/>
          <p:cNvSpPr txBox="1"/>
          <p:nvPr/>
        </p:nvSpPr>
        <p:spPr>
          <a:xfrm>
            <a:off x="0" y="714552"/>
            <a:ext cx="1219200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2800" dirty="0" smtClean="0"/>
              <a:t>Proposed method produces </a:t>
            </a:r>
            <a:r>
              <a:rPr lang="en-US" sz="2800" dirty="0"/>
              <a:t>visually better change maps</a:t>
            </a:r>
          </a:p>
        </p:txBody>
      </p:sp>
      <p:sp>
        <p:nvSpPr>
          <p:cNvPr id="69" name="Rectangle 68"/>
          <p:cNvSpPr/>
          <p:nvPr/>
        </p:nvSpPr>
        <p:spPr>
          <a:xfrm flipH="1">
            <a:off x="10567483" y="5634936"/>
            <a:ext cx="187051" cy="176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TextBox 69"/>
          <p:cNvSpPr txBox="1"/>
          <p:nvPr/>
        </p:nvSpPr>
        <p:spPr>
          <a:xfrm>
            <a:off x="7980" y="2603719"/>
            <a:ext cx="1266579" cy="461665"/>
          </a:xfrm>
          <a:prstGeom prst="rect">
            <a:avLst/>
          </a:prstGeom>
          <a:solidFill>
            <a:srgbClr val="FFC000"/>
          </a:solidFill>
          <a:ln>
            <a:solidFill>
              <a:schemeClr val="tx1"/>
            </a:solidFill>
          </a:ln>
        </p:spPr>
        <p:txBody>
          <a:bodyPr wrap="square" rtlCol="0">
            <a:spAutoFit/>
          </a:bodyP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Pair 1</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71" name="TextBox 70"/>
          <p:cNvSpPr txBox="1"/>
          <p:nvPr/>
        </p:nvSpPr>
        <p:spPr>
          <a:xfrm>
            <a:off x="0" y="5038063"/>
            <a:ext cx="1266579" cy="461665"/>
          </a:xfrm>
          <a:prstGeom prst="rect">
            <a:avLst/>
          </a:prstGeom>
          <a:solidFill>
            <a:srgbClr val="FFC000"/>
          </a:solidFill>
          <a:ln>
            <a:solidFill>
              <a:schemeClr val="tx1"/>
            </a:solidFill>
          </a:ln>
        </p:spPr>
        <p:txBody>
          <a:bodyPr wrap="square" rtlCol="0">
            <a:spAutoFit/>
          </a:bodyP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Pair 2</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781178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0" dirty="0"/>
              <a:t>Result </a:t>
            </a:r>
            <a:r>
              <a:rPr lang="en-US" b="0" dirty="0" smtClean="0"/>
              <a:t>[2/2] </a:t>
            </a:r>
            <a:r>
              <a:rPr lang="en-US" b="0" dirty="0"/>
              <a:t>: </a:t>
            </a:r>
            <a:r>
              <a:rPr lang="en-US" b="0" dirty="0" smtClean="0"/>
              <a:t>Change Maps</a:t>
            </a:r>
            <a:endParaRPr lang="en-US" dirty="0"/>
          </a:p>
        </p:txBody>
      </p:sp>
      <p:grpSp>
        <p:nvGrpSpPr>
          <p:cNvPr id="5" name="Group 4"/>
          <p:cNvGrpSpPr/>
          <p:nvPr/>
        </p:nvGrpSpPr>
        <p:grpSpPr>
          <a:xfrm>
            <a:off x="1086917" y="1451168"/>
            <a:ext cx="10942009" cy="2928003"/>
            <a:chOff x="4087079" y="517273"/>
            <a:chExt cx="7997742" cy="2041248"/>
          </a:xfrm>
        </p:grpSpPr>
        <p:grpSp>
          <p:nvGrpSpPr>
            <p:cNvPr id="7" name="Group 6"/>
            <p:cNvGrpSpPr/>
            <p:nvPr/>
          </p:nvGrpSpPr>
          <p:grpSpPr>
            <a:xfrm>
              <a:off x="4087079" y="753568"/>
              <a:ext cx="7548954" cy="1804953"/>
              <a:chOff x="4087079" y="753568"/>
              <a:chExt cx="7548954" cy="1804953"/>
            </a:xfrm>
          </p:grpSpPr>
          <p:grpSp>
            <p:nvGrpSpPr>
              <p:cNvPr id="13" name="Group 12"/>
              <p:cNvGrpSpPr/>
              <p:nvPr/>
            </p:nvGrpSpPr>
            <p:grpSpPr>
              <a:xfrm>
                <a:off x="4087079" y="753568"/>
                <a:ext cx="7548954" cy="1804953"/>
                <a:chOff x="3323508" y="762994"/>
                <a:chExt cx="7548954" cy="1804953"/>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613" y="764741"/>
                  <a:ext cx="1999849" cy="1757371"/>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235" y="762994"/>
                  <a:ext cx="1940392" cy="177810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724" y="777165"/>
                  <a:ext cx="1906689" cy="1786509"/>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3508" y="777165"/>
                  <a:ext cx="1961528" cy="1790782"/>
                </a:xfrm>
                <a:prstGeom prst="rect">
                  <a:avLst/>
                </a:prstGeom>
              </p:spPr>
            </p:pic>
          </p:grpSp>
          <p:sp>
            <p:nvSpPr>
              <p:cNvPr id="14" name="Rectangle 13"/>
              <p:cNvSpPr/>
              <p:nvPr/>
            </p:nvSpPr>
            <p:spPr>
              <a:xfrm flipH="1">
                <a:off x="10728850" y="1037969"/>
                <a:ext cx="110168" cy="11254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p:nvPr/>
            </p:nvSpPr>
            <p:spPr>
              <a:xfrm flipH="1" flipV="1">
                <a:off x="10876973" y="1720496"/>
                <a:ext cx="364962" cy="1494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 name="TextBox 7"/>
            <p:cNvSpPr txBox="1"/>
            <p:nvPr/>
          </p:nvSpPr>
          <p:spPr>
            <a:xfrm>
              <a:off x="4208359" y="523383"/>
              <a:ext cx="1775299" cy="321848"/>
            </a:xfrm>
            <a:prstGeom prst="rect">
              <a:avLst/>
            </a:prstGeom>
            <a:noFill/>
          </p:spPr>
          <p:txBody>
            <a:bodyPr wrap="square" rtlCol="0">
              <a:spAutoFit/>
            </a:bodyPr>
            <a:lstStyle/>
            <a:p>
              <a:r>
                <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rPr>
                <a:t> </a:t>
              </a:r>
              <a:r>
                <a:rPr lang="en-US" sz="2400" dirty="0" smtClean="0">
                  <a:solidFill>
                    <a:srgbClr val="2784BD"/>
                  </a:solidFill>
                  <a:latin typeface="Verdana" panose="020B0604030504040204" pitchFamily="34" charset="0"/>
                  <a:ea typeface="Verdana" panose="020B0604030504040204" pitchFamily="34" charset="0"/>
                  <a:cs typeface="Verdana" panose="020B0604030504040204" pitchFamily="34" charset="0"/>
                </a:rPr>
                <a:t>Ground Truth</a:t>
              </a:r>
              <a:endPar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p:cNvSpPr txBox="1"/>
            <p:nvPr/>
          </p:nvSpPr>
          <p:spPr>
            <a:xfrm>
              <a:off x="6537507" y="550244"/>
              <a:ext cx="1530559" cy="321848"/>
            </a:xfrm>
            <a:prstGeom prst="rect">
              <a:avLst/>
            </a:prstGeom>
            <a:noFill/>
          </p:spPr>
          <p:txBody>
            <a:bodyPr wrap="square" rtlCol="0">
              <a:spAutoFit/>
            </a:bodyPr>
            <a:lstStyle/>
            <a:p>
              <a:r>
                <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rPr>
                <a:t>PCA-K</a:t>
              </a:r>
            </a:p>
          </p:txBody>
        </p:sp>
        <p:sp>
          <p:nvSpPr>
            <p:cNvPr id="10" name="TextBox 9"/>
            <p:cNvSpPr txBox="1"/>
            <p:nvPr/>
          </p:nvSpPr>
          <p:spPr>
            <a:xfrm>
              <a:off x="8379684" y="540329"/>
              <a:ext cx="1530559" cy="321848"/>
            </a:xfrm>
            <a:prstGeom prst="rect">
              <a:avLst/>
            </a:prstGeom>
            <a:noFill/>
          </p:spPr>
          <p:txBody>
            <a:bodyPr wrap="square" rtlCol="0">
              <a:spAutoFit/>
            </a:bodyPr>
            <a:lstStyle/>
            <a:p>
              <a:r>
                <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rPr>
                <a:t>SAE-K</a:t>
              </a:r>
            </a:p>
          </p:txBody>
        </p:sp>
        <p:sp>
          <p:nvSpPr>
            <p:cNvPr id="12" name="TextBox 11"/>
            <p:cNvSpPr txBox="1"/>
            <p:nvPr/>
          </p:nvSpPr>
          <p:spPr>
            <a:xfrm>
              <a:off x="10221862" y="517273"/>
              <a:ext cx="1862959" cy="321848"/>
            </a:xfrm>
            <a:prstGeom prst="rect">
              <a:avLst/>
            </a:prstGeom>
            <a:noFill/>
          </p:spPr>
          <p:txBody>
            <a:bodyPr wrap="square" rtlCol="0">
              <a:spAutoFit/>
            </a:bodyPr>
            <a:lstStyle/>
            <a:p>
              <a:r>
                <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rPr>
                <a:t>Proposed</a:t>
              </a:r>
            </a:p>
          </p:txBody>
        </p:sp>
      </p:grpSp>
      <p:grpSp>
        <p:nvGrpSpPr>
          <p:cNvPr id="26" name="Group 25"/>
          <p:cNvGrpSpPr/>
          <p:nvPr/>
        </p:nvGrpSpPr>
        <p:grpSpPr>
          <a:xfrm>
            <a:off x="1086917" y="4283447"/>
            <a:ext cx="10358156" cy="2486772"/>
            <a:chOff x="3760387" y="3038957"/>
            <a:chExt cx="7957341" cy="1777253"/>
          </a:xfrm>
        </p:grpSpPr>
        <p:grpSp>
          <p:nvGrpSpPr>
            <p:cNvPr id="27" name="Group 26"/>
            <p:cNvGrpSpPr/>
            <p:nvPr/>
          </p:nvGrpSpPr>
          <p:grpSpPr>
            <a:xfrm>
              <a:off x="3777447" y="3038957"/>
              <a:ext cx="7940281" cy="1777252"/>
              <a:chOff x="3602790" y="3300041"/>
              <a:chExt cx="7940281" cy="1777252"/>
            </a:xfrm>
          </p:grpSpPr>
          <p:grpSp>
            <p:nvGrpSpPr>
              <p:cNvPr id="31" name="Group 30"/>
              <p:cNvGrpSpPr/>
              <p:nvPr/>
            </p:nvGrpSpPr>
            <p:grpSpPr>
              <a:xfrm>
                <a:off x="3602790" y="3371099"/>
                <a:ext cx="7884500" cy="1648311"/>
                <a:chOff x="3602790" y="349234"/>
                <a:chExt cx="7884500" cy="1648311"/>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2790" y="349234"/>
                  <a:ext cx="1668870" cy="1648311"/>
                </a:xfrm>
                <a:prstGeom prst="rect">
                  <a:avLst/>
                </a:prstGeom>
              </p:spPr>
            </p:pic>
            <p:sp>
              <p:nvSpPr>
                <p:cNvPr id="45" name="Rectangle 44"/>
                <p:cNvSpPr/>
                <p:nvPr/>
              </p:nvSpPr>
              <p:spPr>
                <a:xfrm>
                  <a:off x="11157995" y="644324"/>
                  <a:ext cx="45719" cy="617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11428120" y="1255851"/>
                  <a:ext cx="59170" cy="687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083" y="3320908"/>
                <a:ext cx="2026747" cy="1756385"/>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0586" y="3320907"/>
                <a:ext cx="2059355" cy="1756386"/>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9245" y="3300041"/>
                <a:ext cx="2063826" cy="1777252"/>
              </a:xfrm>
              <a:prstGeom prst="rect">
                <a:avLst/>
              </a:prstGeom>
            </p:spPr>
          </p:pic>
          <p:sp>
            <p:nvSpPr>
              <p:cNvPr id="43" name="Rectangle 42"/>
              <p:cNvSpPr/>
              <p:nvPr/>
            </p:nvSpPr>
            <p:spPr>
              <a:xfrm flipH="1">
                <a:off x="10466421" y="4569986"/>
                <a:ext cx="144881" cy="1264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0387" y="3038957"/>
              <a:ext cx="2061421" cy="1777253"/>
            </a:xfrm>
            <a:prstGeom prst="rect">
              <a:avLst/>
            </a:prstGeom>
          </p:spPr>
        </p:pic>
      </p:grpSp>
      <p:sp>
        <p:nvSpPr>
          <p:cNvPr id="62" name="TextBox 61"/>
          <p:cNvSpPr txBox="1"/>
          <p:nvPr/>
        </p:nvSpPr>
        <p:spPr>
          <a:xfrm>
            <a:off x="0" y="714552"/>
            <a:ext cx="1219200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2800" dirty="0" smtClean="0"/>
              <a:t>Proposed method produces </a:t>
            </a:r>
            <a:r>
              <a:rPr lang="en-US" sz="2800" dirty="0"/>
              <a:t>visually better change maps</a:t>
            </a:r>
          </a:p>
        </p:txBody>
      </p:sp>
      <p:sp>
        <p:nvSpPr>
          <p:cNvPr id="69" name="Rectangle 68"/>
          <p:cNvSpPr/>
          <p:nvPr/>
        </p:nvSpPr>
        <p:spPr>
          <a:xfrm flipH="1">
            <a:off x="10567483" y="5634936"/>
            <a:ext cx="187051" cy="176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TextBox 69"/>
          <p:cNvSpPr txBox="1"/>
          <p:nvPr/>
        </p:nvSpPr>
        <p:spPr>
          <a:xfrm>
            <a:off x="7980" y="2603719"/>
            <a:ext cx="1266579" cy="461665"/>
          </a:xfrm>
          <a:prstGeom prst="rect">
            <a:avLst/>
          </a:prstGeom>
          <a:solidFill>
            <a:srgbClr val="FFC000"/>
          </a:solidFill>
          <a:ln>
            <a:solidFill>
              <a:schemeClr val="tx1"/>
            </a:solidFill>
          </a:ln>
        </p:spPr>
        <p:txBody>
          <a:bodyPr wrap="square" rtlCol="0">
            <a:spAutoFit/>
          </a:bodyP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Pair 1</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71" name="TextBox 70"/>
          <p:cNvSpPr txBox="1"/>
          <p:nvPr/>
        </p:nvSpPr>
        <p:spPr>
          <a:xfrm>
            <a:off x="0" y="5038063"/>
            <a:ext cx="1266579" cy="461665"/>
          </a:xfrm>
          <a:prstGeom prst="rect">
            <a:avLst/>
          </a:prstGeom>
          <a:solidFill>
            <a:srgbClr val="FFC000"/>
          </a:solidFill>
          <a:ln>
            <a:solidFill>
              <a:schemeClr val="tx1"/>
            </a:solidFill>
          </a:ln>
        </p:spPr>
        <p:txBody>
          <a:bodyPr wrap="square" rtlCol="0">
            <a:spAutoFit/>
          </a:bodyP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Pair 2</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3" name="Oval 2"/>
          <p:cNvSpPr/>
          <p:nvPr/>
        </p:nvSpPr>
        <p:spPr>
          <a:xfrm rot="20461193">
            <a:off x="4810891" y="2765966"/>
            <a:ext cx="554477" cy="6576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0461193">
            <a:off x="7368269" y="2721130"/>
            <a:ext cx="554477" cy="6576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0461193">
            <a:off x="9910286" y="2650629"/>
            <a:ext cx="554477" cy="6576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20461193">
            <a:off x="2285992" y="2773682"/>
            <a:ext cx="554477" cy="6576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20461193">
            <a:off x="4679645" y="5406570"/>
            <a:ext cx="291981" cy="5858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20461193">
            <a:off x="2173707" y="5406570"/>
            <a:ext cx="291981" cy="5858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20461193">
            <a:off x="7266189" y="5406570"/>
            <a:ext cx="291981" cy="5858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20461193">
            <a:off x="9819654" y="5358944"/>
            <a:ext cx="291981" cy="5858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201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quarter" idx="10"/>
          </p:nvPr>
        </p:nvSpPr>
        <p:spPr/>
        <p:txBody>
          <a:bodyPr>
            <a:normAutofit/>
          </a:bodyPr>
          <a:lstStyle/>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Ship Classification for Maritime Surveillance</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Change Detection in Time-series of Satellite Images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Current Work and Challenges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Collaboration Activities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Case Study: Brain Tumor Segmentation with MRI </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06197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0" dirty="0" smtClean="0"/>
              <a:t>Current Work: Improving Proposed </a:t>
            </a:r>
            <a:r>
              <a:rPr lang="en-US" b="0" dirty="0" smtClean="0"/>
              <a:t>Method</a:t>
            </a:r>
            <a:endParaRPr lang="en-US" b="0" dirty="0"/>
          </a:p>
        </p:txBody>
      </p:sp>
      <p:sp>
        <p:nvSpPr>
          <p:cNvPr id="3" name="Content Placeholder 2"/>
          <p:cNvSpPr>
            <a:spLocks noGrp="1"/>
          </p:cNvSpPr>
          <p:nvPr>
            <p:ph sz="quarter" idx="10"/>
          </p:nvPr>
        </p:nvSpPr>
        <p:spPr>
          <a:xfrm>
            <a:off x="-87549" y="5694309"/>
            <a:ext cx="12636230" cy="657853"/>
          </a:xfrm>
        </p:spPr>
        <p:txBody>
          <a:bodyPr>
            <a:noAutofit/>
          </a:bodyPr>
          <a:lstStyle/>
          <a:p>
            <a:pPr marL="0" indent="0">
              <a:buNone/>
            </a:pPr>
            <a:r>
              <a:rPr lang="en-US" sz="2800" b="1" dirty="0" smtClean="0">
                <a:latin typeface="Verdana" panose="020B0604030504040204" pitchFamily="34" charset="0"/>
                <a:ea typeface="Verdana" panose="020B0604030504040204" pitchFamily="34" charset="0"/>
                <a:cs typeface="Verdana" panose="020B0604030504040204" pitchFamily="34" charset="0"/>
              </a:rPr>
              <a:t>Research Question: </a:t>
            </a:r>
            <a:r>
              <a:rPr lang="en-US" sz="2800" dirty="0">
                <a:latin typeface="Verdana" panose="020B0604030504040204" pitchFamily="34" charset="0"/>
                <a:ea typeface="Verdana" panose="020B0604030504040204" pitchFamily="34" charset="0"/>
                <a:cs typeface="Verdana" panose="020B0604030504040204" pitchFamily="34" charset="0"/>
              </a:rPr>
              <a:t>Can we improve the detection of foreground</a:t>
            </a:r>
            <a:r>
              <a:rPr lang="en-US" sz="2800" dirty="0" smtClean="0">
                <a:latin typeface="Verdana" panose="020B0604030504040204" pitchFamily="34" charset="0"/>
                <a:ea typeface="Verdana" panose="020B0604030504040204" pitchFamily="34" charset="0"/>
                <a:cs typeface="Verdana" panose="020B0604030504040204" pitchFamily="34" charset="0"/>
              </a:rPr>
              <a:t>?</a:t>
            </a:r>
          </a:p>
          <a:p>
            <a:pPr>
              <a:buFont typeface="Wingdings" panose="05000000000000000000" pitchFamily="2" charset="2"/>
              <a:buChar char="Ø"/>
            </a:pPr>
            <a:r>
              <a:rPr lang="en-US" sz="2800" dirty="0" smtClean="0">
                <a:latin typeface="Verdana" panose="020B0604030504040204" pitchFamily="34" charset="0"/>
                <a:ea typeface="Verdana" panose="020B0604030504040204" pitchFamily="34" charset="0"/>
                <a:cs typeface="Verdana" panose="020B0604030504040204" pitchFamily="34" charset="0"/>
              </a:rPr>
              <a:t>Use additional information </a:t>
            </a:r>
            <a:r>
              <a:rPr lang="en-US" sz="2800" dirty="0" smtClean="0">
                <a:latin typeface="Verdana" panose="020B0604030504040204" pitchFamily="34" charset="0"/>
                <a:ea typeface="Verdana" panose="020B0604030504040204" pitchFamily="34" charset="0"/>
                <a:cs typeface="Verdana" panose="020B0604030504040204" pitchFamily="34" charset="0"/>
              </a:rPr>
              <a:t>that focus attention on</a:t>
            </a:r>
            <a:r>
              <a:rPr lang="en-US" sz="2800" dirty="0" smtClean="0">
                <a:latin typeface="Verdana" panose="020B0604030504040204" pitchFamily="34" charset="0"/>
                <a:ea typeface="Verdana" panose="020B0604030504040204" pitchFamily="34" charset="0"/>
                <a:cs typeface="Verdana" panose="020B0604030504040204" pitchFamily="34" charset="0"/>
              </a:rPr>
              <a:t> </a:t>
            </a:r>
            <a:r>
              <a:rPr lang="en-US" sz="2800" dirty="0" smtClean="0">
                <a:latin typeface="Verdana" panose="020B0604030504040204" pitchFamily="34" charset="0"/>
                <a:ea typeface="Verdana" panose="020B0604030504040204" pitchFamily="34" charset="0"/>
                <a:cs typeface="Verdana" panose="020B0604030504040204" pitchFamily="34" charset="0"/>
              </a:rPr>
              <a:t>foreground </a:t>
            </a:r>
            <a:endParaRPr lang="en-US" sz="2800" dirty="0">
              <a:latin typeface="Verdana" panose="020B0604030504040204" pitchFamily="34" charset="0"/>
              <a:ea typeface="Verdana" panose="020B0604030504040204" pitchFamily="34" charset="0"/>
              <a:cs typeface="Verdana" panose="020B0604030504040204" pitchFamily="34" charset="0"/>
            </a:endParaRPr>
          </a:p>
          <a:p>
            <a:pPr marL="457177" lvl="1" indent="0">
              <a:buNone/>
            </a:pPr>
            <a:endParaRPr lang="en-US" sz="2800" dirty="0"/>
          </a:p>
        </p:txBody>
      </p:sp>
      <p:pic>
        <p:nvPicPr>
          <p:cNvPr id="4" name="Picture 3"/>
          <p:cNvPicPr>
            <a:picLocks noChangeAspect="1"/>
          </p:cNvPicPr>
          <p:nvPr/>
        </p:nvPicPr>
        <p:blipFill rotWithShape="1">
          <a:blip r:embed="rId2"/>
          <a:srcRect t="52332" r="-128"/>
          <a:stretch/>
        </p:blipFill>
        <p:spPr>
          <a:xfrm>
            <a:off x="6526029" y="1583241"/>
            <a:ext cx="4184124" cy="3498638"/>
          </a:xfrm>
          <a:prstGeom prst="rect">
            <a:avLst/>
          </a:prstGeom>
        </p:spPr>
      </p:pic>
      <p:sp>
        <p:nvSpPr>
          <p:cNvPr id="5" name="TextBox 4"/>
          <p:cNvSpPr txBox="1"/>
          <p:nvPr/>
        </p:nvSpPr>
        <p:spPr>
          <a:xfrm>
            <a:off x="6778289" y="5128438"/>
            <a:ext cx="3840521" cy="461665"/>
          </a:xfrm>
          <a:prstGeom prst="rect">
            <a:avLst/>
          </a:prstGeom>
          <a:solidFill>
            <a:schemeClr val="accent1">
              <a:lumMod val="60000"/>
              <a:lumOff val="40000"/>
            </a:schemeClr>
          </a:solidFill>
          <a:ln>
            <a:solidFill>
              <a:schemeClr val="accent4">
                <a:lumMod val="75000"/>
              </a:schemeClr>
            </a:solidFill>
          </a:ln>
        </p:spPr>
        <p:txBody>
          <a:bodyPr wrap="square" rtlCol="0">
            <a:spAutoFit/>
          </a:bodyPr>
          <a:lstStyle/>
          <a:p>
            <a:pPr algn="ctr"/>
            <a:r>
              <a:rPr lang="en-US" sz="2400" dirty="0">
                <a:latin typeface="Verdana" panose="020B0604030504040204" pitchFamily="34" charset="0"/>
                <a:ea typeface="Verdana" panose="020B0604030504040204" pitchFamily="34" charset="0"/>
                <a:cs typeface="Verdana" panose="020B0604030504040204" pitchFamily="34" charset="0"/>
              </a:rPr>
              <a:t>Legend: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TP,</a:t>
            </a:r>
            <a:r>
              <a:rPr lang="en-US" sz="2400" dirty="0">
                <a:latin typeface="Verdana" panose="020B0604030504040204" pitchFamily="34" charset="0"/>
                <a:ea typeface="Verdana" panose="020B0604030504040204" pitchFamily="34" charset="0"/>
                <a:cs typeface="Verdana" panose="020B0604030504040204" pitchFamily="34" charset="0"/>
              </a:rPr>
              <a:t> TN, </a:t>
            </a:r>
            <a:r>
              <a:rPr lang="en-US" sz="2400" dirty="0">
                <a:solidFill>
                  <a:srgbClr val="00B050"/>
                </a:solidFill>
                <a:latin typeface="Verdana" panose="020B0604030504040204" pitchFamily="34" charset="0"/>
                <a:ea typeface="Verdana" panose="020B0604030504040204" pitchFamily="34" charset="0"/>
                <a:cs typeface="Verdana" panose="020B0604030504040204" pitchFamily="34" charset="0"/>
              </a:rPr>
              <a:t>FP</a:t>
            </a:r>
            <a:r>
              <a:rPr lang="en-US" sz="2400" dirty="0">
                <a:latin typeface="Verdana" panose="020B0604030504040204" pitchFamily="34" charset="0"/>
                <a:ea typeface="Verdana" panose="020B0604030504040204" pitchFamily="34" charset="0"/>
                <a:cs typeface="Verdana" panose="020B0604030504040204" pitchFamily="34" charset="0"/>
              </a:rPr>
              <a:t>, </a:t>
            </a:r>
            <a:r>
              <a:rPr lang="en-US" sz="2400" dirty="0">
                <a:solidFill>
                  <a:srgbClr val="FF0000"/>
                </a:solidFill>
                <a:latin typeface="Verdana" panose="020B0604030504040204" pitchFamily="34" charset="0"/>
                <a:ea typeface="Verdana" panose="020B0604030504040204" pitchFamily="34" charset="0"/>
                <a:cs typeface="Verdana" panose="020B0604030504040204" pitchFamily="34" charset="0"/>
              </a:rPr>
              <a:t>FN</a:t>
            </a:r>
          </a:p>
        </p:txBody>
      </p:sp>
      <p:sp>
        <p:nvSpPr>
          <p:cNvPr id="6" name="TextBox 5"/>
          <p:cNvSpPr txBox="1"/>
          <p:nvPr/>
        </p:nvSpPr>
        <p:spPr>
          <a:xfrm>
            <a:off x="6869632" y="1273169"/>
            <a:ext cx="3840521" cy="461665"/>
          </a:xfrm>
          <a:prstGeom prst="rect">
            <a:avLst/>
          </a:prstGeom>
          <a:noFill/>
        </p:spPr>
        <p:txBody>
          <a:bodyPr wrap="square" rtlCol="0">
            <a:spAutoFit/>
          </a:bodyPr>
          <a:lstStyle/>
          <a:p>
            <a:r>
              <a:rPr lang="en-US" sz="2400" dirty="0">
                <a:latin typeface="Verdana" panose="020B0604030504040204" pitchFamily="34" charset="0"/>
                <a:ea typeface="Verdana" panose="020B0604030504040204" pitchFamily="34" charset="0"/>
                <a:cs typeface="Verdana" panose="020B0604030504040204" pitchFamily="34" charset="0"/>
              </a:rPr>
              <a:t>Colorized Change Map</a:t>
            </a:r>
          </a:p>
        </p:txBody>
      </p:sp>
      <p:sp>
        <p:nvSpPr>
          <p:cNvPr id="9" name="TextBox 8"/>
          <p:cNvSpPr txBox="1"/>
          <p:nvPr/>
        </p:nvSpPr>
        <p:spPr>
          <a:xfrm>
            <a:off x="0" y="714483"/>
            <a:ext cx="12191999"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False Negatives show that many foreground areas are undetected</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16" y="1653701"/>
            <a:ext cx="4465241" cy="3705569"/>
          </a:xfrm>
          <a:prstGeom prst="rect">
            <a:avLst/>
          </a:prstGeom>
        </p:spPr>
      </p:pic>
      <p:sp>
        <p:nvSpPr>
          <p:cNvPr id="11" name="TextBox 10"/>
          <p:cNvSpPr txBox="1"/>
          <p:nvPr/>
        </p:nvSpPr>
        <p:spPr>
          <a:xfrm>
            <a:off x="2214002" y="1317508"/>
            <a:ext cx="3840521" cy="461665"/>
          </a:xfrm>
          <a:prstGeom prst="rect">
            <a:avLst/>
          </a:prstGeom>
          <a:noFill/>
        </p:spPr>
        <p:txBody>
          <a:bodyPr wrap="square" rtlCol="0">
            <a:spAutoFit/>
          </a:bodyPr>
          <a:lstStyle/>
          <a:p>
            <a:r>
              <a:rPr lang="en-US" sz="2400" dirty="0" smtClean="0">
                <a:latin typeface="Verdana" panose="020B0604030504040204" pitchFamily="34" charset="0"/>
                <a:ea typeface="Verdana" panose="020B0604030504040204" pitchFamily="34" charset="0"/>
                <a:cs typeface="Verdana" panose="020B0604030504040204" pitchFamily="34" charset="0"/>
              </a:rPr>
              <a:t>Ground Truth</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584050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04" y="115200"/>
            <a:ext cx="10560997" cy="501962"/>
          </a:xfrm>
        </p:spPr>
        <p:txBody>
          <a:bodyPr>
            <a:noAutofit/>
          </a:bodyPr>
          <a:lstStyle/>
          <a:p>
            <a:r>
              <a:rPr lang="en-US" b="0" dirty="0" smtClean="0"/>
              <a:t>Multitask Siamese Network</a:t>
            </a:r>
            <a:endParaRPr lang="en-US" b="0" dirty="0"/>
          </a:p>
        </p:txBody>
      </p:sp>
      <p:sp>
        <p:nvSpPr>
          <p:cNvPr id="96" name="Rectangle 95"/>
          <p:cNvSpPr/>
          <p:nvPr/>
        </p:nvSpPr>
        <p:spPr>
          <a:xfrm>
            <a:off x="8244618" y="1778750"/>
            <a:ext cx="2006282" cy="823305"/>
          </a:xfrm>
          <a:prstGeom prst="rect">
            <a:avLst/>
          </a:prstGeom>
          <a:solidFill>
            <a:srgbClr val="FFC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100" dirty="0">
                <a:solidFill>
                  <a:schemeClr val="tx1"/>
                </a:solidFill>
                <a:latin typeface="Arial" panose="020B0604020202020204" pitchFamily="34" charset="0"/>
                <a:cs typeface="Arial" panose="020B0604020202020204" pitchFamily="34" charset="0"/>
              </a:rPr>
              <a:t>Cross-entropy Loss</a:t>
            </a:r>
          </a:p>
        </p:txBody>
      </p:sp>
      <p:sp>
        <p:nvSpPr>
          <p:cNvPr id="106" name="Rectangle 105"/>
          <p:cNvSpPr/>
          <p:nvPr/>
        </p:nvSpPr>
        <p:spPr>
          <a:xfrm>
            <a:off x="8283718" y="3709613"/>
            <a:ext cx="1923610" cy="820638"/>
          </a:xfrm>
          <a:prstGeom prst="rect">
            <a:avLst/>
          </a:prstGeom>
          <a:solidFill>
            <a:srgbClr val="FFC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100" dirty="0">
                <a:solidFill>
                  <a:schemeClr val="tx1"/>
                </a:solidFill>
                <a:latin typeface="Arial" panose="020B0604020202020204" pitchFamily="34" charset="0"/>
                <a:cs typeface="Arial" panose="020B0604020202020204" pitchFamily="34" charset="0"/>
              </a:rPr>
              <a:t>Cross-entropy Loss</a:t>
            </a:r>
          </a:p>
        </p:txBody>
      </p:sp>
      <p:sp>
        <p:nvSpPr>
          <p:cNvPr id="107" name="Rectangle 106"/>
          <p:cNvSpPr/>
          <p:nvPr/>
        </p:nvSpPr>
        <p:spPr>
          <a:xfrm>
            <a:off x="10463929" y="2729126"/>
            <a:ext cx="1315524" cy="823305"/>
          </a:xfrm>
          <a:prstGeom prst="rect">
            <a:avLst/>
          </a:prstGeom>
          <a:solidFill>
            <a:srgbClr val="FFC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100" dirty="0">
                <a:solidFill>
                  <a:schemeClr val="tx1"/>
                </a:solidFill>
                <a:latin typeface="Arial" panose="020B0604020202020204" pitchFamily="34" charset="0"/>
                <a:cs typeface="Arial" panose="020B0604020202020204" pitchFamily="34" charset="0"/>
              </a:rPr>
              <a:t>Combine Loss</a:t>
            </a:r>
          </a:p>
        </p:txBody>
      </p:sp>
      <p:sp>
        <p:nvSpPr>
          <p:cNvPr id="115" name="TextBox 114"/>
          <p:cNvSpPr txBox="1"/>
          <p:nvPr/>
        </p:nvSpPr>
        <p:spPr>
          <a:xfrm>
            <a:off x="0" y="701673"/>
            <a:ext cx="12192000" cy="461665"/>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2400" dirty="0"/>
              <a:t>Add </a:t>
            </a:r>
            <a:r>
              <a:rPr lang="en-US" sz="2400" dirty="0" smtClean="0"/>
              <a:t>foreground classification </a:t>
            </a:r>
            <a:r>
              <a:rPr lang="en-US" sz="2400" dirty="0"/>
              <a:t>task as a support to change detection task</a:t>
            </a:r>
          </a:p>
        </p:txBody>
      </p:sp>
      <p:grpSp>
        <p:nvGrpSpPr>
          <p:cNvPr id="117" name="Group 116"/>
          <p:cNvGrpSpPr/>
          <p:nvPr/>
        </p:nvGrpSpPr>
        <p:grpSpPr>
          <a:xfrm>
            <a:off x="194317" y="1178833"/>
            <a:ext cx="12985680" cy="5393076"/>
            <a:chOff x="61741" y="713727"/>
            <a:chExt cx="10291995" cy="5556249"/>
          </a:xfrm>
        </p:grpSpPr>
        <p:sp>
          <p:nvSpPr>
            <p:cNvPr id="119" name="Rectangle 118"/>
            <p:cNvSpPr/>
            <p:nvPr/>
          </p:nvSpPr>
          <p:spPr>
            <a:xfrm>
              <a:off x="3536439" y="1432757"/>
              <a:ext cx="2208551" cy="2641540"/>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p:cNvGrpSpPr/>
            <p:nvPr/>
          </p:nvGrpSpPr>
          <p:grpSpPr>
            <a:xfrm>
              <a:off x="61741" y="964666"/>
              <a:ext cx="9008807" cy="5305310"/>
              <a:chOff x="61741" y="964666"/>
              <a:chExt cx="9008807" cy="5305310"/>
            </a:xfrm>
          </p:grpSpPr>
          <p:sp>
            <p:nvSpPr>
              <p:cNvPr id="136" name="Rounded Rectangle 135"/>
              <p:cNvSpPr/>
              <p:nvPr/>
            </p:nvSpPr>
            <p:spPr bwMode="auto">
              <a:xfrm>
                <a:off x="1973797" y="4253294"/>
                <a:ext cx="7096751" cy="2016682"/>
              </a:xfrm>
              <a:prstGeom prst="roundRect">
                <a:avLst/>
              </a:prstGeom>
              <a:solidFill>
                <a:schemeClr val="bg1">
                  <a:lumMod val="65000"/>
                </a:schemeClr>
              </a:solidFill>
              <a:ln/>
              <a:ex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200" b="1" dirty="0">
                  <a:latin typeface="+mj-ea"/>
                  <a:ea typeface="+mj-ea"/>
                </a:endParaRPr>
              </a:p>
            </p:txBody>
          </p:sp>
          <p:grpSp>
            <p:nvGrpSpPr>
              <p:cNvPr id="137" name="Group 136"/>
              <p:cNvGrpSpPr/>
              <p:nvPr/>
            </p:nvGrpSpPr>
            <p:grpSpPr>
              <a:xfrm>
                <a:off x="61741" y="964666"/>
                <a:ext cx="8991981" cy="5298054"/>
                <a:chOff x="-331253" y="2988637"/>
                <a:chExt cx="8991981" cy="5298054"/>
              </a:xfrm>
            </p:grpSpPr>
            <p:grpSp>
              <p:nvGrpSpPr>
                <p:cNvPr id="138" name="Group 137"/>
                <p:cNvGrpSpPr/>
                <p:nvPr/>
              </p:nvGrpSpPr>
              <p:grpSpPr>
                <a:xfrm>
                  <a:off x="-331253" y="3414010"/>
                  <a:ext cx="8991981" cy="4872681"/>
                  <a:chOff x="308083" y="3560831"/>
                  <a:chExt cx="8991981" cy="4872681"/>
                </a:xfrm>
              </p:grpSpPr>
              <p:sp>
                <p:nvSpPr>
                  <p:cNvPr id="142" name="Rectangle 141"/>
                  <p:cNvSpPr/>
                  <p:nvPr/>
                </p:nvSpPr>
                <p:spPr>
                  <a:xfrm>
                    <a:off x="308084" y="5605370"/>
                    <a:ext cx="1547845" cy="1498730"/>
                  </a:xfrm>
                  <a:prstGeom prst="rect">
                    <a:avLst/>
                  </a:prstGeom>
                  <a:solidFill>
                    <a:schemeClr val="accent4">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3" name="Picture 1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083" y="5603195"/>
                    <a:ext cx="1547845" cy="1468285"/>
                  </a:xfrm>
                  <a:prstGeom prst="rect">
                    <a:avLst/>
                  </a:prstGeom>
                </p:spPr>
              </p:pic>
              <p:sp>
                <p:nvSpPr>
                  <p:cNvPr id="144" name="Rectangle 143"/>
                  <p:cNvSpPr/>
                  <p:nvPr/>
                </p:nvSpPr>
                <p:spPr>
                  <a:xfrm>
                    <a:off x="308084" y="3560831"/>
                    <a:ext cx="1547845" cy="1498730"/>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5" name="Picture 1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174" y="3572055"/>
                    <a:ext cx="1547845" cy="1487821"/>
                  </a:xfrm>
                  <a:prstGeom prst="rect">
                    <a:avLst/>
                  </a:prstGeom>
                </p:spPr>
              </p:pic>
              <p:sp>
                <p:nvSpPr>
                  <p:cNvPr id="146" name="Rectangle 145"/>
                  <p:cNvSpPr/>
                  <p:nvPr/>
                </p:nvSpPr>
                <p:spPr>
                  <a:xfrm>
                    <a:off x="7695638" y="6793418"/>
                    <a:ext cx="1547845" cy="1498730"/>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7" name="Picture 1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870" y="6728114"/>
                    <a:ext cx="1788194" cy="1705398"/>
                  </a:xfrm>
                  <a:prstGeom prst="rect">
                    <a:avLst/>
                  </a:prstGeom>
                </p:spPr>
              </p:pic>
              <p:sp>
                <p:nvSpPr>
                  <p:cNvPr id="148" name="Rectangle 147"/>
                  <p:cNvSpPr/>
                  <p:nvPr/>
                </p:nvSpPr>
                <p:spPr>
                  <a:xfrm>
                    <a:off x="2436346" y="4617720"/>
                    <a:ext cx="1233792" cy="810064"/>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Patch Extraction</a:t>
                    </a:r>
                  </a:p>
                </p:txBody>
              </p:sp>
              <p:sp>
                <p:nvSpPr>
                  <p:cNvPr id="149" name="Rectangle 148"/>
                  <p:cNvSpPr/>
                  <p:nvPr/>
                </p:nvSpPr>
                <p:spPr>
                  <a:xfrm>
                    <a:off x="4046419" y="3743960"/>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150" name="Rectangle 149"/>
                  <p:cNvSpPr/>
                  <p:nvPr/>
                </p:nvSpPr>
                <p:spPr>
                  <a:xfrm>
                    <a:off x="4351219" y="3743960"/>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151" name="Rectangle 150"/>
                  <p:cNvSpPr/>
                  <p:nvPr/>
                </p:nvSpPr>
                <p:spPr>
                  <a:xfrm>
                    <a:off x="4671259" y="3743960"/>
                    <a:ext cx="182880" cy="754380"/>
                  </a:xfrm>
                  <a:prstGeom prst="rect">
                    <a:avLst/>
                  </a:prstGeom>
                  <a:solidFill>
                    <a:schemeClr val="accent1">
                      <a:lumMod val="60000"/>
                      <a:lumOff val="40000"/>
                    </a:schemeClr>
                  </a:solidFill>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Pool</a:t>
                    </a:r>
                  </a:p>
                </p:txBody>
              </p:sp>
              <p:sp>
                <p:nvSpPr>
                  <p:cNvPr id="152" name="Rectangle 151"/>
                  <p:cNvSpPr/>
                  <p:nvPr/>
                </p:nvSpPr>
                <p:spPr>
                  <a:xfrm>
                    <a:off x="4976059" y="3743960"/>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153" name="Rectangle 152"/>
                  <p:cNvSpPr/>
                  <p:nvPr/>
                </p:nvSpPr>
                <p:spPr>
                  <a:xfrm>
                    <a:off x="5280859" y="3743960"/>
                    <a:ext cx="182880" cy="75438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FC</a:t>
                    </a:r>
                  </a:p>
                </p:txBody>
              </p:sp>
              <p:sp>
                <p:nvSpPr>
                  <p:cNvPr id="154" name="Rectangle 153"/>
                  <p:cNvSpPr/>
                  <p:nvPr/>
                </p:nvSpPr>
                <p:spPr>
                  <a:xfrm>
                    <a:off x="5585659" y="3743960"/>
                    <a:ext cx="182880" cy="75438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FC</a:t>
                    </a:r>
                  </a:p>
                </p:txBody>
              </p:sp>
              <p:sp>
                <p:nvSpPr>
                  <p:cNvPr id="155" name="Rectangle 154"/>
                  <p:cNvSpPr/>
                  <p:nvPr/>
                </p:nvSpPr>
                <p:spPr>
                  <a:xfrm>
                    <a:off x="4046419" y="5400235"/>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156" name="Rectangle 155"/>
                  <p:cNvSpPr/>
                  <p:nvPr/>
                </p:nvSpPr>
                <p:spPr>
                  <a:xfrm>
                    <a:off x="4351219" y="5400235"/>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157" name="Rectangle 156"/>
                  <p:cNvSpPr/>
                  <p:nvPr/>
                </p:nvSpPr>
                <p:spPr>
                  <a:xfrm>
                    <a:off x="4671259" y="5400235"/>
                    <a:ext cx="182880" cy="754380"/>
                  </a:xfrm>
                  <a:prstGeom prst="rect">
                    <a:avLst/>
                  </a:prstGeom>
                  <a:solidFill>
                    <a:schemeClr val="accent1">
                      <a:lumMod val="60000"/>
                      <a:lumOff val="40000"/>
                    </a:schemeClr>
                  </a:solidFill>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Pool</a:t>
                    </a:r>
                  </a:p>
                </p:txBody>
              </p:sp>
              <p:sp>
                <p:nvSpPr>
                  <p:cNvPr id="158" name="Rectangle 157"/>
                  <p:cNvSpPr/>
                  <p:nvPr/>
                </p:nvSpPr>
                <p:spPr>
                  <a:xfrm>
                    <a:off x="4976059" y="5400235"/>
                    <a:ext cx="182880" cy="754380"/>
                  </a:xfrm>
                  <a:prstGeom prst="rect">
                    <a:avLst/>
                  </a:prstGeom>
                  <a:solidFill>
                    <a:schemeClr val="accent6">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a:t>
                    </a:r>
                  </a:p>
                </p:txBody>
              </p:sp>
              <p:sp>
                <p:nvSpPr>
                  <p:cNvPr id="159" name="Rectangle 158"/>
                  <p:cNvSpPr/>
                  <p:nvPr/>
                </p:nvSpPr>
                <p:spPr>
                  <a:xfrm>
                    <a:off x="5280859" y="5400235"/>
                    <a:ext cx="182880" cy="75438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FC</a:t>
                    </a:r>
                  </a:p>
                </p:txBody>
              </p:sp>
              <p:sp>
                <p:nvSpPr>
                  <p:cNvPr id="160" name="Rectangle 159"/>
                  <p:cNvSpPr/>
                  <p:nvPr/>
                </p:nvSpPr>
                <p:spPr>
                  <a:xfrm>
                    <a:off x="5585659" y="5400235"/>
                    <a:ext cx="182880" cy="754380"/>
                  </a:xfrm>
                  <a:prstGeom prst="rect">
                    <a:avLst/>
                  </a:prstGeom>
                  <a:solidFill>
                    <a:schemeClr val="accent2">
                      <a:lumMod val="60000"/>
                      <a:lumOff val="4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FC</a:t>
                    </a:r>
                  </a:p>
                </p:txBody>
              </p:sp>
              <p:sp>
                <p:nvSpPr>
                  <p:cNvPr id="161" name="Rectangle 160"/>
                  <p:cNvSpPr/>
                  <p:nvPr/>
                </p:nvSpPr>
                <p:spPr>
                  <a:xfrm>
                    <a:off x="6725299" y="4491837"/>
                    <a:ext cx="1144138" cy="82330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Distance Loss</a:t>
                    </a:r>
                  </a:p>
                </p:txBody>
              </p:sp>
              <p:sp>
                <p:nvSpPr>
                  <p:cNvPr id="162" name="Rectangle 161"/>
                  <p:cNvSpPr/>
                  <p:nvPr/>
                </p:nvSpPr>
                <p:spPr>
                  <a:xfrm>
                    <a:off x="5821019" y="7305460"/>
                    <a:ext cx="1555991" cy="64714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err="1">
                        <a:latin typeface="Arial" panose="020B0604020202020204" pitchFamily="34" charset="0"/>
                        <a:cs typeface="Arial" panose="020B0604020202020204" pitchFamily="34" charset="0"/>
                      </a:rPr>
                      <a:t>Thresholding</a:t>
                    </a:r>
                    <a:endParaRPr lang="en-US" sz="2200" dirty="0">
                      <a:latin typeface="Arial" panose="020B0604020202020204" pitchFamily="34" charset="0"/>
                      <a:cs typeface="Arial" panose="020B0604020202020204" pitchFamily="34" charset="0"/>
                    </a:endParaRPr>
                  </a:p>
                </p:txBody>
              </p:sp>
              <p:cxnSp>
                <p:nvCxnSpPr>
                  <p:cNvPr id="163" name="Straight Arrow Connector 162"/>
                  <p:cNvCxnSpPr>
                    <a:stCxn id="165" idx="2"/>
                    <a:endCxn id="166" idx="0"/>
                  </p:cNvCxnSpPr>
                  <p:nvPr/>
                </p:nvCxnSpPr>
                <p:spPr>
                  <a:xfrm>
                    <a:off x="4907588" y="4534744"/>
                    <a:ext cx="0" cy="802113"/>
                  </a:xfrm>
                  <a:prstGeom prst="straightConnector1">
                    <a:avLst/>
                  </a:prstGeom>
                  <a:ln w="1905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3939003" y="4816644"/>
                    <a:ext cx="1951674" cy="380507"/>
                  </a:xfrm>
                  <a:prstGeom prst="rect">
                    <a:avLst/>
                  </a:prstGeom>
                  <a:solidFill>
                    <a:schemeClr val="bg1"/>
                  </a:solidFill>
                </p:spPr>
                <p:txBody>
                  <a:bodyPr wrap="square" rtlCol="0">
                    <a:spAutoFit/>
                  </a:bodyPr>
                  <a:lstStyle/>
                  <a:p>
                    <a:pPr algn="ctr"/>
                    <a:r>
                      <a:rPr lang="en-US" b="1" dirty="0">
                        <a:latin typeface="Arial" panose="020B0604020202020204" pitchFamily="34" charset="0"/>
                        <a:cs typeface="Arial" panose="020B0604020202020204" pitchFamily="34" charset="0"/>
                      </a:rPr>
                      <a:t>Share Weights</a:t>
                    </a:r>
                  </a:p>
                </p:txBody>
              </p:sp>
              <p:sp>
                <p:nvSpPr>
                  <p:cNvPr id="165" name="Rectangle 164"/>
                  <p:cNvSpPr/>
                  <p:nvPr/>
                </p:nvSpPr>
                <p:spPr>
                  <a:xfrm>
                    <a:off x="3924498" y="3665326"/>
                    <a:ext cx="1966179" cy="869418"/>
                  </a:xfrm>
                  <a:prstGeom prst="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3924498" y="5336857"/>
                    <a:ext cx="1966179" cy="869316"/>
                  </a:xfrm>
                  <a:prstGeom prst="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Elbow Connector 166"/>
                  <p:cNvCxnSpPr>
                    <a:stCxn id="144" idx="3"/>
                    <a:endCxn id="148" idx="1"/>
                  </p:cNvCxnSpPr>
                  <p:nvPr/>
                </p:nvCxnSpPr>
                <p:spPr>
                  <a:xfrm>
                    <a:off x="1855929" y="4310196"/>
                    <a:ext cx="580417" cy="712556"/>
                  </a:xfrm>
                  <a:prstGeom prst="bentConnector3">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8" name="Elbow Connector 167"/>
                  <p:cNvCxnSpPr>
                    <a:stCxn id="143" idx="3"/>
                    <a:endCxn id="148" idx="1"/>
                  </p:cNvCxnSpPr>
                  <p:nvPr/>
                </p:nvCxnSpPr>
                <p:spPr>
                  <a:xfrm flipV="1">
                    <a:off x="1855928" y="5022752"/>
                    <a:ext cx="580418" cy="1314586"/>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9" name="Elbow Connector 168"/>
                  <p:cNvCxnSpPr>
                    <a:stCxn id="148" idx="3"/>
                    <a:endCxn id="149" idx="1"/>
                  </p:cNvCxnSpPr>
                  <p:nvPr/>
                </p:nvCxnSpPr>
                <p:spPr>
                  <a:xfrm flipV="1">
                    <a:off x="3670138" y="4121150"/>
                    <a:ext cx="376281" cy="901602"/>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0" name="Elbow Connector 169"/>
                  <p:cNvCxnSpPr>
                    <a:stCxn id="148" idx="3"/>
                    <a:endCxn id="155" idx="1"/>
                  </p:cNvCxnSpPr>
                  <p:nvPr/>
                </p:nvCxnSpPr>
                <p:spPr>
                  <a:xfrm>
                    <a:off x="3670138" y="5022752"/>
                    <a:ext cx="376281" cy="754673"/>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1" name="Elbow Connector 170"/>
                  <p:cNvCxnSpPr>
                    <a:stCxn id="154" idx="3"/>
                    <a:endCxn id="161" idx="1"/>
                  </p:cNvCxnSpPr>
                  <p:nvPr/>
                </p:nvCxnSpPr>
                <p:spPr>
                  <a:xfrm>
                    <a:off x="5768539" y="4121150"/>
                    <a:ext cx="956760" cy="782340"/>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2" name="Elbow Connector 171"/>
                  <p:cNvCxnSpPr>
                    <a:stCxn id="160" idx="3"/>
                    <a:endCxn id="161" idx="1"/>
                  </p:cNvCxnSpPr>
                  <p:nvPr/>
                </p:nvCxnSpPr>
                <p:spPr>
                  <a:xfrm flipV="1">
                    <a:off x="5768539" y="4903490"/>
                    <a:ext cx="956760" cy="873935"/>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3" name="Straight Arrow Connector 172"/>
                  <p:cNvCxnSpPr/>
                  <p:nvPr/>
                </p:nvCxnSpPr>
                <p:spPr>
                  <a:xfrm flipV="1">
                    <a:off x="5405256" y="7597417"/>
                    <a:ext cx="421493"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4" name="Rectangle 173"/>
                      <p:cNvSpPr/>
                      <p:nvPr/>
                    </p:nvSpPr>
                    <p:spPr>
                      <a:xfrm>
                        <a:off x="3311387" y="3903174"/>
                        <a:ext cx="478528" cy="4439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𝑋</m:t>
                                  </m:r>
                                </m:e>
                                <m:sub>
                                  <m:r>
                                    <a:rPr lang="en-US" sz="2200" i="1">
                                      <a:latin typeface="Cambria Math" panose="02040503050406030204" pitchFamily="18" charset="0"/>
                                    </a:rPr>
                                    <m:t>1</m:t>
                                  </m:r>
                                </m:sub>
                              </m:sSub>
                            </m:oMath>
                          </m:oMathPara>
                        </a14:m>
                        <a:endParaRPr lang="en-US" sz="2200" dirty="0"/>
                      </a:p>
                    </p:txBody>
                  </p:sp>
                </mc:Choice>
                <mc:Fallback xmlns="">
                  <p:sp>
                    <p:nvSpPr>
                      <p:cNvPr id="174" name="Rectangle 173"/>
                      <p:cNvSpPr>
                        <a:spLocks noRot="1" noChangeAspect="1" noMove="1" noResize="1" noEditPoints="1" noAdjustHandles="1" noChangeArrowheads="1" noChangeShapeType="1" noTextEdit="1"/>
                      </p:cNvSpPr>
                      <p:nvPr/>
                    </p:nvSpPr>
                    <p:spPr>
                      <a:xfrm>
                        <a:off x="3311387" y="3903174"/>
                        <a:ext cx="478528" cy="4439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Rectangle 174"/>
                      <p:cNvSpPr/>
                      <p:nvPr/>
                    </p:nvSpPr>
                    <p:spPr>
                      <a:xfrm>
                        <a:off x="3319640" y="5569214"/>
                        <a:ext cx="478528" cy="4439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𝑋</m:t>
                                  </m:r>
                                </m:e>
                                <m:sub>
                                  <m:r>
                                    <a:rPr lang="en-US" sz="2200" i="1">
                                      <a:latin typeface="Cambria Math" panose="02040503050406030204" pitchFamily="18" charset="0"/>
                                    </a:rPr>
                                    <m:t>2</m:t>
                                  </m:r>
                                </m:sub>
                              </m:sSub>
                            </m:oMath>
                          </m:oMathPara>
                        </a14:m>
                        <a:endParaRPr lang="en-US" sz="2200" dirty="0"/>
                      </a:p>
                    </p:txBody>
                  </p:sp>
                </mc:Choice>
                <mc:Fallback xmlns="">
                  <p:sp>
                    <p:nvSpPr>
                      <p:cNvPr id="175" name="Rectangle 174"/>
                      <p:cNvSpPr>
                        <a:spLocks noRot="1" noChangeAspect="1" noMove="1" noResize="1" noEditPoints="1" noAdjustHandles="1" noChangeArrowheads="1" noChangeShapeType="1" noTextEdit="1"/>
                      </p:cNvSpPr>
                      <p:nvPr/>
                    </p:nvSpPr>
                    <p:spPr>
                      <a:xfrm>
                        <a:off x="3319640" y="5569214"/>
                        <a:ext cx="478528" cy="443924"/>
                      </a:xfrm>
                      <a:prstGeom prst="rect">
                        <a:avLst/>
                      </a:prstGeom>
                      <a:blipFill rotWithShape="0">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175"/>
                      <p:cNvSpPr/>
                      <p:nvPr/>
                    </p:nvSpPr>
                    <p:spPr>
                      <a:xfrm>
                        <a:off x="6040413" y="3691305"/>
                        <a:ext cx="430084" cy="4439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𝒇</m:t>
                                  </m:r>
                                </m:e>
                                <m:sub>
                                  <m:r>
                                    <a:rPr lang="en-US" sz="2200" b="1" i="1">
                                      <a:latin typeface="Cambria Math" panose="02040503050406030204" pitchFamily="18" charset="0"/>
                                    </a:rPr>
                                    <m:t>𝟏</m:t>
                                  </m:r>
                                </m:sub>
                              </m:sSub>
                            </m:oMath>
                          </m:oMathPara>
                        </a14:m>
                        <a:endParaRPr lang="en-US" sz="2200" b="1" dirty="0"/>
                      </a:p>
                    </p:txBody>
                  </p:sp>
                </mc:Choice>
                <mc:Fallback xmlns="">
                  <p:sp>
                    <p:nvSpPr>
                      <p:cNvPr id="176" name="Rectangle 175"/>
                      <p:cNvSpPr>
                        <a:spLocks noRot="1" noChangeAspect="1" noMove="1" noResize="1" noEditPoints="1" noAdjustHandles="1" noChangeArrowheads="1" noChangeShapeType="1" noTextEdit="1"/>
                      </p:cNvSpPr>
                      <p:nvPr/>
                    </p:nvSpPr>
                    <p:spPr>
                      <a:xfrm>
                        <a:off x="6040413" y="3691305"/>
                        <a:ext cx="430084" cy="443924"/>
                      </a:xfrm>
                      <a:prstGeom prst="rect">
                        <a:avLst/>
                      </a:prstGeom>
                      <a:blipFill rotWithShape="0">
                        <a:blip r:embed="rId7"/>
                        <a:stretch>
                          <a:fillRect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p:cNvSpPr/>
                      <p:nvPr/>
                    </p:nvSpPr>
                    <p:spPr>
                      <a:xfrm>
                        <a:off x="6019889" y="5751257"/>
                        <a:ext cx="430084" cy="4439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𝒇</m:t>
                                  </m:r>
                                </m:e>
                                <m:sub>
                                  <m:r>
                                    <a:rPr lang="en-US" sz="2200" b="1" i="1">
                                      <a:latin typeface="Cambria Math" panose="02040503050406030204" pitchFamily="18" charset="0"/>
                                    </a:rPr>
                                    <m:t>𝟐</m:t>
                                  </m:r>
                                </m:sub>
                              </m:sSub>
                            </m:oMath>
                          </m:oMathPara>
                        </a14:m>
                        <a:endParaRPr lang="en-US" sz="2200" b="1" dirty="0"/>
                      </a:p>
                    </p:txBody>
                  </p:sp>
                </mc:Choice>
                <mc:Fallback xmlns="">
                  <p:sp>
                    <p:nvSpPr>
                      <p:cNvPr id="177" name="Rectangle 176"/>
                      <p:cNvSpPr>
                        <a:spLocks noRot="1" noChangeAspect="1" noMove="1" noResize="1" noEditPoints="1" noAdjustHandles="1" noChangeArrowheads="1" noChangeShapeType="1" noTextEdit="1"/>
                      </p:cNvSpPr>
                      <p:nvPr/>
                    </p:nvSpPr>
                    <p:spPr>
                      <a:xfrm>
                        <a:off x="6019889" y="5751257"/>
                        <a:ext cx="430084" cy="443924"/>
                      </a:xfrm>
                      <a:prstGeom prst="rect">
                        <a:avLst/>
                      </a:prstGeom>
                      <a:blipFill rotWithShape="0">
                        <a:blip r:embed="rId8"/>
                        <a:stretch>
                          <a:fillRect b="-17143"/>
                        </a:stretch>
                      </a:blipFill>
                    </p:spPr>
                    <p:txBody>
                      <a:bodyPr/>
                      <a:lstStyle/>
                      <a:p>
                        <a:r>
                          <a:rPr lang="en-US">
                            <a:noFill/>
                          </a:rPr>
                          <a:t> </a:t>
                        </a:r>
                      </a:p>
                    </p:txBody>
                  </p:sp>
                </mc:Fallback>
              </mc:AlternateContent>
            </p:grpSp>
            <p:sp>
              <p:nvSpPr>
                <p:cNvPr id="139" name="Rectangle 138"/>
                <p:cNvSpPr/>
                <p:nvPr/>
              </p:nvSpPr>
              <p:spPr>
                <a:xfrm>
                  <a:off x="7088623" y="6225985"/>
                  <a:ext cx="1523937" cy="443924"/>
                </a:xfrm>
                <a:prstGeom prst="rect">
                  <a:avLst/>
                </a:prstGeom>
              </p:spPr>
              <p:txBody>
                <a:bodyPr wrap="square">
                  <a:spAutoFit/>
                </a:bodyPr>
                <a:lstStyle/>
                <a:p>
                  <a:r>
                    <a:rPr lang="en-US" sz="2200" dirty="0">
                      <a:latin typeface="Arial" panose="020B0604020202020204" pitchFamily="34" charset="0"/>
                      <a:cs typeface="Arial" panose="020B0604020202020204" pitchFamily="34" charset="0"/>
                    </a:rPr>
                    <a:t>Change Map</a:t>
                  </a:r>
                </a:p>
              </p:txBody>
            </p:sp>
            <p:sp>
              <p:nvSpPr>
                <p:cNvPr id="140" name="Rectangle 139"/>
                <p:cNvSpPr/>
                <p:nvPr/>
              </p:nvSpPr>
              <p:spPr>
                <a:xfrm>
                  <a:off x="-240201" y="2988637"/>
                  <a:ext cx="1674481" cy="443924"/>
                </a:xfrm>
                <a:prstGeom prst="rect">
                  <a:avLst/>
                </a:prstGeom>
              </p:spPr>
              <p:txBody>
                <a:bodyPr wrap="square">
                  <a:spAutoFit/>
                </a:bodyPr>
                <a:lstStyle/>
                <a:p>
                  <a:r>
                    <a:rPr lang="en-US" sz="2200" dirty="0" smtClean="0">
                      <a:latin typeface="Arial" panose="020B0604020202020204" pitchFamily="34" charset="0"/>
                      <a:cs typeface="Arial" panose="020B0604020202020204" pitchFamily="34" charset="0"/>
                    </a:rPr>
                    <a:t>Before Image</a:t>
                  </a:r>
                  <a:endParaRPr lang="en-US" sz="2200" dirty="0">
                    <a:latin typeface="Arial" panose="020B0604020202020204" pitchFamily="34" charset="0"/>
                    <a:cs typeface="Arial" panose="020B0604020202020204" pitchFamily="34" charset="0"/>
                  </a:endParaRPr>
                </a:p>
              </p:txBody>
            </p:sp>
            <p:sp>
              <p:nvSpPr>
                <p:cNvPr id="141" name="Rectangle 140"/>
                <p:cNvSpPr/>
                <p:nvPr/>
              </p:nvSpPr>
              <p:spPr>
                <a:xfrm>
                  <a:off x="-176771" y="5050329"/>
                  <a:ext cx="1666447" cy="443924"/>
                </a:xfrm>
                <a:prstGeom prst="rect">
                  <a:avLst/>
                </a:prstGeom>
              </p:spPr>
              <p:txBody>
                <a:bodyPr wrap="square">
                  <a:spAutoFit/>
                </a:bodyPr>
                <a:lstStyle/>
                <a:p>
                  <a:r>
                    <a:rPr lang="en-US" sz="2200" dirty="0" smtClean="0">
                      <a:latin typeface="Arial" panose="020B0604020202020204" pitchFamily="34" charset="0"/>
                      <a:cs typeface="Arial" panose="020B0604020202020204" pitchFamily="34" charset="0"/>
                    </a:rPr>
                    <a:t>After Image</a:t>
                  </a:r>
                  <a:endParaRPr lang="en-US" sz="2200" dirty="0">
                    <a:latin typeface="Arial" panose="020B0604020202020204" pitchFamily="34" charset="0"/>
                    <a:cs typeface="Arial" panose="020B0604020202020204" pitchFamily="34" charset="0"/>
                  </a:endParaRPr>
                </a:p>
              </p:txBody>
            </p:sp>
          </p:grpSp>
        </p:grpSp>
        <p:sp>
          <p:nvSpPr>
            <p:cNvPr id="121" name="Rectangle 120"/>
            <p:cNvSpPr/>
            <p:nvPr/>
          </p:nvSpPr>
          <p:spPr>
            <a:xfrm>
              <a:off x="1899795" y="789411"/>
              <a:ext cx="2262317" cy="792721"/>
            </a:xfrm>
            <a:prstGeom prst="rect">
              <a:avLst/>
            </a:prstGeom>
          </p:spPr>
          <p:txBody>
            <a:bodyPr wrap="square">
              <a:spAutoFit/>
            </a:bodyPr>
            <a:lstStyle/>
            <a:p>
              <a:pPr algn="ctr"/>
              <a:r>
                <a:rPr lang="en-US" sz="2200" dirty="0" smtClean="0">
                  <a:solidFill>
                    <a:srgbClr val="C00000"/>
                  </a:solidFill>
                  <a:latin typeface="Arial" panose="020B0604020202020204" pitchFamily="34" charset="0"/>
                  <a:cs typeface="Arial" panose="020B0604020202020204" pitchFamily="34" charset="0"/>
                </a:rPr>
                <a:t>Multitask Siamese </a:t>
              </a:r>
              <a:r>
                <a:rPr lang="en-US" sz="2200" dirty="0">
                  <a:solidFill>
                    <a:srgbClr val="C00000"/>
                  </a:solidFill>
                  <a:latin typeface="Arial" panose="020B0604020202020204" pitchFamily="34" charset="0"/>
                  <a:cs typeface="Arial" panose="020B0604020202020204" pitchFamily="34" charset="0"/>
                </a:rPr>
                <a:t>Network</a:t>
              </a:r>
            </a:p>
          </p:txBody>
        </p:sp>
        <p:sp>
          <p:nvSpPr>
            <p:cNvPr id="122" name="Rectangle 121"/>
            <p:cNvSpPr/>
            <p:nvPr/>
          </p:nvSpPr>
          <p:spPr>
            <a:xfrm>
              <a:off x="2225033" y="4974612"/>
              <a:ext cx="1154433" cy="1122598"/>
            </a:xfrm>
            <a:prstGeom prst="rect">
              <a:avLst/>
            </a:prstGeom>
            <a:solidFill>
              <a:srgbClr val="FFC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solidFill>
                    <a:schemeClr val="tx1"/>
                  </a:solidFill>
                  <a:latin typeface="Arial" panose="020B0604020202020204" pitchFamily="34" charset="0"/>
                  <a:cs typeface="Arial" panose="020B0604020202020204" pitchFamily="34" charset="0"/>
                </a:rPr>
                <a:t>Trained Multitask Siamese</a:t>
              </a:r>
            </a:p>
          </p:txBody>
        </p:sp>
        <p:sp>
          <p:nvSpPr>
            <p:cNvPr id="126" name="Rectangle 125"/>
            <p:cNvSpPr/>
            <p:nvPr/>
          </p:nvSpPr>
          <p:spPr>
            <a:xfrm>
              <a:off x="3800077" y="5125135"/>
              <a:ext cx="1470473" cy="651583"/>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latin typeface="Times New Roman" panose="02020603050405020304" pitchFamily="18" charset="0"/>
                  <a:cs typeface="Times New Roman" panose="02020603050405020304" pitchFamily="18" charset="0"/>
                </a:rPr>
                <a:t> </a:t>
              </a:r>
              <a:r>
                <a:rPr lang="en-US" sz="2200" dirty="0">
                  <a:latin typeface="Arial" panose="020B0604020202020204" pitchFamily="34" charset="0"/>
                  <a:cs typeface="Arial" panose="020B0604020202020204" pitchFamily="34" charset="0"/>
                </a:rPr>
                <a:t>Distance Calculation</a:t>
              </a:r>
            </a:p>
          </p:txBody>
        </p:sp>
        <p:cxnSp>
          <p:nvCxnSpPr>
            <p:cNvPr id="127" name="Straight Arrow Connector 126"/>
            <p:cNvCxnSpPr/>
            <p:nvPr/>
          </p:nvCxnSpPr>
          <p:spPr>
            <a:xfrm flipV="1">
              <a:off x="3351324" y="5410022"/>
              <a:ext cx="421493"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p:cNvCxnSpPr>
              <a:stCxn id="162" idx="3"/>
            </p:cNvCxnSpPr>
            <p:nvPr/>
          </p:nvCxnSpPr>
          <p:spPr>
            <a:xfrm>
              <a:off x="7130668" y="5458241"/>
              <a:ext cx="31862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p:cNvCxnSpPr>
              <a:stCxn id="148" idx="2"/>
              <a:endCxn id="122" idx="0"/>
            </p:cNvCxnSpPr>
            <p:nvPr/>
          </p:nvCxnSpPr>
          <p:spPr bwMode="auto">
            <a:xfrm flipH="1">
              <a:off x="2802250" y="3256992"/>
              <a:ext cx="4650" cy="1717620"/>
            </a:xfrm>
            <a:prstGeom prst="straightConnector1">
              <a:avLst/>
            </a:prstGeom>
            <a:ln w="28575">
              <a:solidFill>
                <a:schemeClr val="tx1"/>
              </a:solidFill>
              <a:tailEnd type="triangle"/>
            </a:ln>
            <a:extLst/>
          </p:spPr>
          <p:style>
            <a:lnRef idx="1">
              <a:schemeClr val="dk1"/>
            </a:lnRef>
            <a:fillRef idx="0">
              <a:schemeClr val="dk1"/>
            </a:fillRef>
            <a:effectRef idx="0">
              <a:schemeClr val="dk1"/>
            </a:effectRef>
            <a:fontRef idx="minor">
              <a:schemeClr val="tx1"/>
            </a:fontRef>
          </p:style>
        </p:cxnSp>
        <p:cxnSp>
          <p:nvCxnSpPr>
            <p:cNvPr id="130" name="Elbow Connector 129"/>
            <p:cNvCxnSpPr>
              <a:stCxn id="107" idx="0"/>
              <a:endCxn id="119" idx="0"/>
            </p:cNvCxnSpPr>
            <p:nvPr/>
          </p:nvCxnSpPr>
          <p:spPr bwMode="auto">
            <a:xfrm rot="16200000" flipV="1">
              <a:off x="6242471" y="-168998"/>
              <a:ext cx="878169" cy="4081679"/>
            </a:xfrm>
            <a:prstGeom prst="bentConnector3">
              <a:avLst>
                <a:gd name="adj1" fmla="val 126819"/>
              </a:avLst>
            </a:prstGeom>
            <a:ln w="28575">
              <a:solidFill>
                <a:schemeClr val="tx1"/>
              </a:solidFill>
              <a:tailEnd type="triangle"/>
            </a:ln>
            <a:extLst/>
          </p:spPr>
          <p:style>
            <a:lnRef idx="1">
              <a:schemeClr val="dk1"/>
            </a:lnRef>
            <a:fillRef idx="0">
              <a:schemeClr val="dk1"/>
            </a:fillRef>
            <a:effectRef idx="0">
              <a:schemeClr val="dk1"/>
            </a:effectRef>
            <a:fontRef idx="minor">
              <a:schemeClr val="tx1"/>
            </a:fontRef>
          </p:style>
        </p:cxnSp>
        <p:sp>
          <p:nvSpPr>
            <p:cNvPr id="131" name="TextBox 130"/>
            <p:cNvSpPr txBox="1"/>
            <p:nvPr/>
          </p:nvSpPr>
          <p:spPr>
            <a:xfrm>
              <a:off x="8362816" y="713727"/>
              <a:ext cx="1990920" cy="475633"/>
            </a:xfrm>
            <a:prstGeom prst="rect">
              <a:avLst/>
            </a:prstGeom>
            <a:noFill/>
          </p:spPr>
          <p:txBody>
            <a:bodyPr wrap="square" rtlCol="0">
              <a:spAutoFit/>
            </a:bodyPr>
            <a:lstStyle/>
            <a:p>
              <a:r>
                <a:rPr lang="en-US" sz="2400" b="1" dirty="0">
                  <a:solidFill>
                    <a:schemeClr val="accent1">
                      <a:lumMod val="75000"/>
                    </a:schemeClr>
                  </a:solidFill>
                </a:rPr>
                <a:t>TRAINING</a:t>
              </a:r>
            </a:p>
          </p:txBody>
        </p:sp>
        <p:sp>
          <p:nvSpPr>
            <p:cNvPr id="132" name="TextBox 131"/>
            <p:cNvSpPr txBox="1"/>
            <p:nvPr/>
          </p:nvSpPr>
          <p:spPr>
            <a:xfrm>
              <a:off x="8243585" y="3834548"/>
              <a:ext cx="1432802" cy="475633"/>
            </a:xfrm>
            <a:prstGeom prst="rect">
              <a:avLst/>
            </a:prstGeom>
            <a:noFill/>
          </p:spPr>
          <p:txBody>
            <a:bodyPr wrap="square" rtlCol="0">
              <a:spAutoFit/>
            </a:bodyPr>
            <a:lstStyle/>
            <a:p>
              <a:r>
                <a:rPr lang="en-US" sz="2400" b="1" dirty="0">
                  <a:solidFill>
                    <a:schemeClr val="accent3">
                      <a:lumMod val="50000"/>
                    </a:schemeClr>
                  </a:solidFill>
                </a:rPr>
                <a:t>TESTING</a:t>
              </a:r>
            </a:p>
          </p:txBody>
        </p:sp>
        <p:cxnSp>
          <p:nvCxnSpPr>
            <p:cNvPr id="133" name="Straight Arrow Connector 132"/>
            <p:cNvCxnSpPr>
              <a:stCxn id="119" idx="2"/>
            </p:cNvCxnSpPr>
            <p:nvPr/>
          </p:nvCxnSpPr>
          <p:spPr bwMode="auto">
            <a:xfrm flipH="1">
              <a:off x="3065045" y="4074296"/>
              <a:ext cx="1575670" cy="871841"/>
            </a:xfrm>
            <a:prstGeom prst="straightConnector1">
              <a:avLst/>
            </a:prstGeom>
            <a:solidFill>
              <a:schemeClr val="bg1"/>
            </a:solidFill>
            <a:ln w="3810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cxnSp>
        <p:nvCxnSpPr>
          <p:cNvPr id="11" name="Straight Arrow Connector 10"/>
          <p:cNvCxnSpPr/>
          <p:nvPr/>
        </p:nvCxnSpPr>
        <p:spPr bwMode="auto">
          <a:xfrm>
            <a:off x="7392696" y="2383085"/>
            <a:ext cx="840361" cy="0"/>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78" name="Straight Arrow Connector 177"/>
          <p:cNvCxnSpPr/>
          <p:nvPr/>
        </p:nvCxnSpPr>
        <p:spPr bwMode="auto">
          <a:xfrm flipV="1">
            <a:off x="7547128" y="3974123"/>
            <a:ext cx="746080" cy="11572"/>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79" name="Straight Arrow Connector 178"/>
          <p:cNvCxnSpPr/>
          <p:nvPr/>
        </p:nvCxnSpPr>
        <p:spPr bwMode="auto">
          <a:xfrm flipV="1">
            <a:off x="10212429" y="3589530"/>
            <a:ext cx="635165" cy="440135"/>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0" name="Straight Arrow Connector 179"/>
          <p:cNvCxnSpPr/>
          <p:nvPr/>
        </p:nvCxnSpPr>
        <p:spPr bwMode="auto">
          <a:xfrm>
            <a:off x="10253429" y="2119409"/>
            <a:ext cx="544986" cy="590108"/>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1" name="Straight Arrow Connector 180"/>
          <p:cNvCxnSpPr>
            <a:stCxn id="161" idx="3"/>
            <a:endCxn id="107" idx="1"/>
          </p:cNvCxnSpPr>
          <p:nvPr/>
        </p:nvCxnSpPr>
        <p:spPr bwMode="auto">
          <a:xfrm>
            <a:off x="9734676" y="3138512"/>
            <a:ext cx="729253" cy="2267"/>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18881773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quarter" idx="10"/>
          </p:nvPr>
        </p:nvSpPr>
        <p:spPr/>
        <p:txBody>
          <a:bodyPr>
            <a:normAutofit/>
          </a:bodyPr>
          <a:lstStyle/>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Ship Classification for Maritime Surveillance</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Change Detection in Time-series of Images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Current Work and Challenges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Collaboration Activities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Case Study: Brain Tumor Segmentation with MRI </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730324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Activities</a:t>
            </a:r>
            <a:endParaRPr lang="en-US" dirty="0"/>
          </a:p>
        </p:txBody>
      </p:sp>
      <p:sp>
        <p:nvSpPr>
          <p:cNvPr id="4" name="TextBox 3"/>
          <p:cNvSpPr txBox="1"/>
          <p:nvPr/>
        </p:nvSpPr>
        <p:spPr>
          <a:xfrm>
            <a:off x="0" y="714552"/>
            <a:ext cx="1219200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2800" dirty="0" smtClean="0"/>
              <a:t>Actively initiated several foreign and domestic collaborations</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4290937228"/>
              </p:ext>
            </p:extLst>
          </p:nvPr>
        </p:nvGraphicFramePr>
        <p:xfrm>
          <a:off x="87549" y="1237772"/>
          <a:ext cx="11945566" cy="5553667"/>
        </p:xfrm>
        <a:graphic>
          <a:graphicData uri="http://schemas.openxmlformats.org/drawingml/2006/table">
            <a:tbl>
              <a:tblPr firstRow="1" bandRow="1">
                <a:tableStyleId>{C083E6E3-FA7D-4D7B-A595-EF9225AFEA82}</a:tableStyleId>
              </a:tblPr>
              <a:tblGrid>
                <a:gridCol w="4737370"/>
                <a:gridCol w="7208196"/>
              </a:tblGrid>
              <a:tr h="600756">
                <a:tc>
                  <a:txBody>
                    <a:bodyP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Institute</a:t>
                      </a:r>
                      <a:endParaRPr lang="en-US" sz="24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Outcome</a:t>
                      </a:r>
                      <a:endParaRPr lang="en-US" sz="2400" dirty="0">
                        <a:latin typeface="Verdana" panose="020B0604030504040204" pitchFamily="34" charset="0"/>
                        <a:ea typeface="Verdana" panose="020B0604030504040204" pitchFamily="34" charset="0"/>
                        <a:cs typeface="Verdana" panose="020B0604030504040204" pitchFamily="34" charset="0"/>
                      </a:endParaRPr>
                    </a:p>
                  </a:txBody>
                  <a:tcPr/>
                </a:tc>
              </a:tr>
              <a:tr h="962590">
                <a:tc>
                  <a:txBody>
                    <a:bodyPr/>
                    <a:lstStyle/>
                    <a:p>
                      <a:pPr algn="l"/>
                      <a:r>
                        <a:rPr lang="en-US" sz="24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European</a:t>
                      </a:r>
                      <a:r>
                        <a:rPr lang="en-US" sz="2400" baseline="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 Remote Sensing  Firm</a:t>
                      </a:r>
                      <a:endParaRPr lang="en-US" sz="2400" dirty="0">
                        <a:solidFill>
                          <a:srgbClr val="C00000"/>
                        </a:solidFill>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l"/>
                      <a:r>
                        <a:rPr lang="en-US" sz="240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Exhaustive </a:t>
                      </a:r>
                      <a:r>
                        <a:rPr lang="en-US" sz="2400" baseline="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feedback </a:t>
                      </a:r>
                      <a:r>
                        <a:rPr lang="en-US" sz="2400" baseline="0" dirty="0" smtClean="0">
                          <a:latin typeface="Verdana" panose="020B0604030504040204" pitchFamily="34" charset="0"/>
                          <a:ea typeface="Verdana" panose="020B0604030504040204" pitchFamily="34" charset="0"/>
                          <a:cs typeface="Verdana" panose="020B0604030504040204" pitchFamily="34" charset="0"/>
                        </a:rPr>
                        <a:t>from an expert and knowledge of </a:t>
                      </a:r>
                      <a:r>
                        <a:rPr lang="en-US" sz="2400" baseline="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remote sensing business model</a:t>
                      </a:r>
                      <a:endParaRPr lang="en-US" sz="2400" dirty="0">
                        <a:solidFill>
                          <a:srgbClr val="0070C0"/>
                        </a:solidFill>
                        <a:latin typeface="Verdana" panose="020B0604030504040204" pitchFamily="34" charset="0"/>
                        <a:ea typeface="Verdana" panose="020B0604030504040204" pitchFamily="34" charset="0"/>
                        <a:cs typeface="Verdana" panose="020B0604030504040204" pitchFamily="34" charset="0"/>
                      </a:endParaRPr>
                    </a:p>
                  </a:txBody>
                  <a:tcPr/>
                </a:tc>
              </a:tr>
              <a:tr h="698481">
                <a:tc>
                  <a:txBody>
                    <a:bodyPr/>
                    <a:lstStyle/>
                    <a:p>
                      <a:pPr algn="l"/>
                      <a:r>
                        <a:rPr lang="en-US" sz="24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INRIA</a:t>
                      </a:r>
                      <a:r>
                        <a:rPr lang="en-US" sz="2400" baseline="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 France</a:t>
                      </a:r>
                      <a:endParaRPr lang="en-US" sz="2400" dirty="0">
                        <a:solidFill>
                          <a:srgbClr val="C00000"/>
                        </a:solidFill>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l"/>
                      <a:r>
                        <a:rPr lang="en-US" sz="2400" baseline="0" dirty="0" smtClean="0">
                          <a:latin typeface="Verdana" panose="020B0604030504040204" pitchFamily="34" charset="0"/>
                          <a:ea typeface="Verdana" panose="020B0604030504040204" pitchFamily="34" charset="0"/>
                          <a:cs typeface="Verdana" panose="020B0604030504040204" pitchFamily="34" charset="0"/>
                        </a:rPr>
                        <a:t>Built strong connection with </a:t>
                      </a:r>
                      <a:r>
                        <a:rPr lang="en-US" sz="2400" baseline="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foreign academia</a:t>
                      </a:r>
                      <a:r>
                        <a:rPr lang="en-US" sz="2400" baseline="0" dirty="0" smtClean="0">
                          <a:latin typeface="Verdana" panose="020B0604030504040204" pitchFamily="34" charset="0"/>
                          <a:ea typeface="Verdana" panose="020B0604030504040204" pitchFamily="34" charset="0"/>
                          <a:cs typeface="Verdana" panose="020B0604030504040204" pitchFamily="34" charset="0"/>
                        </a:rPr>
                        <a:t> on ship classification project  </a:t>
                      </a:r>
                      <a:endParaRPr lang="en-US" sz="2400" dirty="0">
                        <a:latin typeface="Verdana" panose="020B0604030504040204" pitchFamily="34" charset="0"/>
                        <a:ea typeface="Verdana" panose="020B0604030504040204" pitchFamily="34" charset="0"/>
                        <a:cs typeface="Verdana" panose="020B0604030504040204" pitchFamily="34" charset="0"/>
                      </a:endParaRPr>
                    </a:p>
                  </a:txBody>
                  <a:tcPr/>
                </a:tc>
              </a:tr>
              <a:tr h="698481">
                <a:tc>
                  <a:txBody>
                    <a:bodyPr/>
                    <a:lstStyle/>
                    <a:p>
                      <a:pPr algn="l"/>
                      <a:r>
                        <a:rPr lang="en-US" sz="24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University of Trento Italy</a:t>
                      </a:r>
                      <a:endParaRPr lang="en-US" sz="2400" dirty="0">
                        <a:solidFill>
                          <a:srgbClr val="C00000"/>
                        </a:solidFill>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2400" baseline="0" dirty="0" smtClean="0">
                          <a:latin typeface="Verdana" panose="020B0604030504040204" pitchFamily="34" charset="0"/>
                          <a:ea typeface="Verdana" panose="020B0604030504040204" pitchFamily="34" charset="0"/>
                          <a:cs typeface="Verdana" panose="020B0604030504040204" pitchFamily="34" charset="0"/>
                        </a:rPr>
                        <a:t>Built strong connection with </a:t>
                      </a:r>
                      <a:r>
                        <a:rPr lang="en-US" sz="2400" baseline="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foreign academia</a:t>
                      </a:r>
                      <a:r>
                        <a:rPr lang="en-US" sz="2400" baseline="0" dirty="0" smtClean="0">
                          <a:latin typeface="Verdana" panose="020B0604030504040204" pitchFamily="34" charset="0"/>
                          <a:ea typeface="Verdana" panose="020B0604030504040204" pitchFamily="34" charset="0"/>
                          <a:cs typeface="Verdana" panose="020B0604030504040204" pitchFamily="34" charset="0"/>
                        </a:rPr>
                        <a:t> on change detection project </a:t>
                      </a:r>
                      <a:endParaRPr lang="en-US" sz="2400" dirty="0" smtClean="0">
                        <a:latin typeface="Verdana" panose="020B0604030504040204" pitchFamily="34" charset="0"/>
                        <a:ea typeface="Verdana" panose="020B0604030504040204" pitchFamily="34" charset="0"/>
                        <a:cs typeface="Verdana" panose="020B0604030504040204" pitchFamily="34" charset="0"/>
                      </a:endParaRPr>
                    </a:p>
                  </a:txBody>
                  <a:tcPr/>
                </a:tc>
              </a:tr>
              <a:tr h="698481">
                <a:tc>
                  <a:txBody>
                    <a:bodyPr/>
                    <a:lstStyle/>
                    <a:p>
                      <a:pPr algn="l"/>
                      <a:r>
                        <a:rPr lang="en-US" sz="24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NEC Labs Europe</a:t>
                      </a:r>
                      <a:endParaRPr lang="en-US" sz="2400" dirty="0">
                        <a:solidFill>
                          <a:srgbClr val="C00000"/>
                        </a:solidFill>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l"/>
                      <a:r>
                        <a:rPr lang="en-US" sz="2400" dirty="0" smtClean="0">
                          <a:latin typeface="Verdana" panose="020B0604030504040204" pitchFamily="34" charset="0"/>
                          <a:ea typeface="Verdana" panose="020B0604030504040204" pitchFamily="34" charset="0"/>
                          <a:cs typeface="Verdana" panose="020B0604030504040204" pitchFamily="34" charset="0"/>
                        </a:rPr>
                        <a:t>Initiated </a:t>
                      </a:r>
                      <a:r>
                        <a:rPr lang="en-US" sz="240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cross-lab</a:t>
                      </a:r>
                      <a:r>
                        <a:rPr lang="en-US" sz="2400" dirty="0" smtClean="0">
                          <a:latin typeface="Verdana" panose="020B0604030504040204" pitchFamily="34" charset="0"/>
                          <a:ea typeface="Verdana" panose="020B0604030504040204" pitchFamily="34" charset="0"/>
                          <a:cs typeface="Verdana" panose="020B0604030504040204" pitchFamily="34" charset="0"/>
                        </a:rPr>
                        <a:t> collaboration opportunity</a:t>
                      </a:r>
                      <a:endParaRPr lang="en-US" sz="2400" dirty="0">
                        <a:latin typeface="Verdana" panose="020B0604030504040204" pitchFamily="34" charset="0"/>
                        <a:ea typeface="Verdana" panose="020B0604030504040204" pitchFamily="34" charset="0"/>
                        <a:cs typeface="Verdana" panose="020B0604030504040204" pitchFamily="34" charset="0"/>
                      </a:endParaRPr>
                    </a:p>
                  </a:txBody>
                  <a:tcPr/>
                </a:tc>
              </a:tr>
              <a:tr h="698481">
                <a:tc>
                  <a:txBody>
                    <a:bodyPr/>
                    <a:lstStyle/>
                    <a:p>
                      <a:pPr algn="l"/>
                      <a:r>
                        <a:rPr lang="en-US" sz="24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AIST Japan</a:t>
                      </a:r>
                      <a:endParaRPr lang="en-US" sz="2400" dirty="0">
                        <a:solidFill>
                          <a:srgbClr val="C00000"/>
                        </a:solidFill>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l"/>
                      <a:r>
                        <a:rPr lang="en-US" sz="240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Special</a:t>
                      </a:r>
                      <a:r>
                        <a:rPr lang="en-US" sz="2400" baseline="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 lecture </a:t>
                      </a:r>
                      <a:r>
                        <a:rPr lang="en-US" sz="2400" baseline="0" dirty="0" smtClean="0">
                          <a:latin typeface="Verdana" panose="020B0604030504040204" pitchFamily="34" charset="0"/>
                          <a:ea typeface="Verdana" panose="020B0604030504040204" pitchFamily="34" charset="0"/>
                          <a:cs typeface="Verdana" panose="020B0604030504040204" pitchFamily="34" charset="0"/>
                        </a:rPr>
                        <a:t>series by renowned professor and created </a:t>
                      </a:r>
                      <a:r>
                        <a:rPr lang="en-US" sz="2400" baseline="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business</a:t>
                      </a:r>
                      <a:r>
                        <a:rPr lang="en-US" sz="2400" baseline="0" dirty="0" smtClean="0">
                          <a:latin typeface="Verdana" panose="020B0604030504040204" pitchFamily="34" charset="0"/>
                          <a:ea typeface="Verdana" panose="020B0604030504040204" pitchFamily="34" charset="0"/>
                          <a:cs typeface="Verdana" panose="020B0604030504040204" pitchFamily="34" charset="0"/>
                        </a:rPr>
                        <a:t> opportunity</a:t>
                      </a:r>
                      <a:endParaRPr lang="en-US" sz="2400" dirty="0">
                        <a:latin typeface="Verdana" panose="020B0604030504040204" pitchFamily="34" charset="0"/>
                        <a:ea typeface="Verdana" panose="020B0604030504040204" pitchFamily="34" charset="0"/>
                        <a:cs typeface="Verdana" panose="020B0604030504040204" pitchFamily="34" charset="0"/>
                      </a:endParaRPr>
                    </a:p>
                  </a:txBody>
                  <a:tcPr/>
                </a:tc>
              </a:tr>
              <a:tr h="698481">
                <a:tc>
                  <a:txBody>
                    <a:bodyPr/>
                    <a:lstStyle/>
                    <a:p>
                      <a:pPr algn="l"/>
                      <a:r>
                        <a:rPr lang="en-US" sz="24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Kyushu University</a:t>
                      </a:r>
                      <a:endParaRPr lang="en-US" sz="2400" dirty="0">
                        <a:solidFill>
                          <a:srgbClr val="C00000"/>
                        </a:solidFill>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l"/>
                      <a:r>
                        <a:rPr lang="en-US" sz="2400" dirty="0" smtClean="0">
                          <a:latin typeface="Verdana" panose="020B0604030504040204" pitchFamily="34" charset="0"/>
                          <a:ea typeface="Verdana" panose="020B0604030504040204" pitchFamily="34" charset="0"/>
                          <a:cs typeface="Verdana" panose="020B0604030504040204" pitchFamily="34" charset="0"/>
                        </a:rPr>
                        <a:t>Feedback</a:t>
                      </a:r>
                      <a:r>
                        <a:rPr lang="en-US" sz="2400" baseline="0" dirty="0" smtClean="0">
                          <a:latin typeface="Verdana" panose="020B0604030504040204" pitchFamily="34" charset="0"/>
                          <a:ea typeface="Verdana" panose="020B0604030504040204" pitchFamily="34" charset="0"/>
                          <a:cs typeface="Verdana" panose="020B0604030504040204" pitchFamily="34" charset="0"/>
                        </a:rPr>
                        <a:t> on the current change detection project and </a:t>
                      </a:r>
                      <a:r>
                        <a:rPr lang="en-US" sz="2400" baseline="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obtained useful references</a:t>
                      </a:r>
                      <a:endParaRPr lang="en-US" sz="2400" dirty="0">
                        <a:solidFill>
                          <a:srgbClr val="0070C0"/>
                        </a:solidFill>
                        <a:latin typeface="Verdana" panose="020B0604030504040204" pitchFamily="34" charset="0"/>
                        <a:ea typeface="Verdana" panose="020B0604030504040204" pitchFamily="34" charset="0"/>
                        <a:cs typeface="Verdana" panose="020B0604030504040204" pitchFamily="34" charset="0"/>
                      </a:endParaRPr>
                    </a:p>
                  </a:txBody>
                  <a:tcPr/>
                </a:tc>
              </a:tr>
            </a:tbl>
          </a:graphicData>
        </a:graphic>
      </p:graphicFrame>
    </p:spTree>
    <p:extLst>
      <p:ext uri="{BB962C8B-B14F-4D97-AF65-F5344CB8AC3E}">
        <p14:creationId xmlns:p14="http://schemas.microsoft.com/office/powerpoint/2010/main" val="1666203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Career Interests</a:t>
            </a:r>
            <a:endParaRPr lang="en-US" dirty="0"/>
          </a:p>
        </p:txBody>
      </p:sp>
      <p:graphicFrame>
        <p:nvGraphicFramePr>
          <p:cNvPr id="5" name="Diagram 4"/>
          <p:cNvGraphicFramePr/>
          <p:nvPr>
            <p:extLst>
              <p:ext uri="{D42A27DB-BD31-4B8C-83A1-F6EECF244321}">
                <p14:modId xmlns:p14="http://schemas.microsoft.com/office/powerpoint/2010/main" val="2839465341"/>
              </p:ext>
            </p:extLst>
          </p:nvPr>
        </p:nvGraphicFramePr>
        <p:xfrm>
          <a:off x="142074" y="1078374"/>
          <a:ext cx="5811254" cy="4971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238658" y="964393"/>
            <a:ext cx="4056433" cy="523220"/>
          </a:xfrm>
          <a:prstGeom prst="rect">
            <a:avLst/>
          </a:prstGeom>
          <a:noFill/>
        </p:spPr>
        <p:txBody>
          <a:bodyPr wrap="square" rtlCol="0">
            <a:spAutoFit/>
          </a:bodyPr>
          <a:lstStyle/>
          <a:p>
            <a:r>
              <a:rPr lang="en-US" sz="2800"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Research Interests</a:t>
            </a:r>
            <a:endParaRPr lang="en-US" sz="2800" b="1"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8693286" y="953988"/>
            <a:ext cx="3647872" cy="523220"/>
          </a:xfrm>
          <a:prstGeom prst="rect">
            <a:avLst/>
          </a:prstGeom>
          <a:noFill/>
        </p:spPr>
        <p:txBody>
          <a:bodyPr wrap="square" rtlCol="0">
            <a:spAutoFit/>
          </a:bodyPr>
          <a:lstStyle/>
          <a:p>
            <a:r>
              <a:rPr lang="en-US" sz="2800"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Domains</a:t>
            </a:r>
            <a:endParaRPr lang="en-US" sz="2800" b="1"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Diagram 7"/>
          <p:cNvGraphicFramePr/>
          <p:nvPr>
            <p:extLst>
              <p:ext uri="{D42A27DB-BD31-4B8C-83A1-F6EECF244321}">
                <p14:modId xmlns:p14="http://schemas.microsoft.com/office/powerpoint/2010/main" val="3607807587"/>
              </p:ext>
            </p:extLst>
          </p:nvPr>
        </p:nvGraphicFramePr>
        <p:xfrm>
          <a:off x="6990564" y="1546338"/>
          <a:ext cx="5032823" cy="51560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Right Arrow 8"/>
          <p:cNvSpPr/>
          <p:nvPr/>
        </p:nvSpPr>
        <p:spPr>
          <a:xfrm>
            <a:off x="6138153" y="3103123"/>
            <a:ext cx="768485" cy="6906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3293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quarter" idx="10"/>
          </p:nvPr>
        </p:nvSpPr>
        <p:spPr/>
        <p:txBody>
          <a:bodyPr>
            <a:normAutofit/>
          </a:bodyPr>
          <a:lstStyle/>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Ship Classification for Maritime Surveillance</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Change Detection in Time-series of Images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Current Work and Challenges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Collaboration Activities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Case Study: Brain Tumor Segmentation with MRI </a:t>
            </a:r>
            <a:endParaRPr lang="en-US" sz="2800"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05237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bs.twimg.com/media/DyketfVX0AE-DCy.jpg:large"/>
          <p:cNvPicPr>
            <a:picLocks noChangeAspect="1" noChangeArrowheads="1"/>
          </p:cNvPicPr>
          <p:nvPr/>
        </p:nvPicPr>
        <p:blipFill rotWithShape="1">
          <a:blip r:embed="rId2">
            <a:extLst>
              <a:ext uri="{28A0092B-C50C-407E-A947-70E740481C1C}">
                <a14:useLocalDpi xmlns:a14="http://schemas.microsoft.com/office/drawing/2010/main" val="0"/>
              </a:ext>
            </a:extLst>
          </a:blip>
          <a:srcRect l="4561" t="14408" r="2143" b="50408"/>
          <a:stretch/>
        </p:blipFill>
        <p:spPr bwMode="auto">
          <a:xfrm>
            <a:off x="123753" y="2479113"/>
            <a:ext cx="6140860" cy="37306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Motivation</a:t>
            </a:r>
            <a:endParaRPr lang="en-US" dirty="0"/>
          </a:p>
        </p:txBody>
      </p:sp>
      <p:sp>
        <p:nvSpPr>
          <p:cNvPr id="6" name="TextBox 5"/>
          <p:cNvSpPr txBox="1"/>
          <p:nvPr/>
        </p:nvSpPr>
        <p:spPr>
          <a:xfrm>
            <a:off x="5" y="724146"/>
            <a:ext cx="12191999"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50,000+ new brain tumor cases are reported in India each year</a:t>
            </a:r>
            <a:endPar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p:cNvSpPr txBox="1"/>
          <p:nvPr/>
        </p:nvSpPr>
        <p:spPr>
          <a:xfrm>
            <a:off x="387693" y="1887472"/>
            <a:ext cx="5508086" cy="461665"/>
          </a:xfrm>
          <a:prstGeom prst="rect">
            <a:avLst/>
          </a:prstGeom>
          <a:noFill/>
        </p:spPr>
        <p:txBody>
          <a:bodyPr wrap="square" rtlCol="0">
            <a:spAutoFit/>
          </a:bodyPr>
          <a:lstStyle/>
          <a:p>
            <a:r>
              <a:rPr lang="en-US" sz="2400" b="1" dirty="0" smtClean="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2018 Global Cancer Incidence</a:t>
            </a:r>
            <a:endParaRPr lang="en-US" sz="24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p:cNvSpPr txBox="1"/>
          <p:nvPr/>
        </p:nvSpPr>
        <p:spPr>
          <a:xfrm>
            <a:off x="7853320" y="1839559"/>
            <a:ext cx="2168310" cy="461665"/>
          </a:xfrm>
          <a:prstGeom prst="rect">
            <a:avLst/>
          </a:prstGeom>
          <a:noFill/>
        </p:spPr>
        <p:txBody>
          <a:bodyPr wrap="square" rtlCol="0">
            <a:spAutoFit/>
          </a:bodyPr>
          <a:lstStyle/>
          <a:p>
            <a:r>
              <a:rPr lang="en-US" sz="24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Treatments</a:t>
            </a:r>
          </a:p>
        </p:txBody>
      </p:sp>
      <p:sp>
        <p:nvSpPr>
          <p:cNvPr id="9" name="Content Placeholder 2"/>
          <p:cNvSpPr>
            <a:spLocks noGrp="1"/>
          </p:cNvSpPr>
          <p:nvPr>
            <p:ph sz="quarter" idx="10"/>
          </p:nvPr>
        </p:nvSpPr>
        <p:spPr>
          <a:xfrm>
            <a:off x="1" y="1283589"/>
            <a:ext cx="12186180" cy="470788"/>
          </a:xfrm>
          <a:ln>
            <a:solidFill>
              <a:srgbClr val="C00000"/>
            </a:solidFill>
          </a:ln>
        </p:spPr>
        <p:txBody>
          <a:bodyPr>
            <a:normAutofit/>
          </a:bodyPr>
          <a:lstStyle/>
          <a:p>
            <a:pPr marL="0" indent="0" algn="ctr">
              <a:buNone/>
            </a:pPr>
            <a:r>
              <a:rPr lang="en-US" altLang="en-US" dirty="0" smtClean="0">
                <a:latin typeface="Verdana" panose="020B0604030504040204" pitchFamily="34" charset="0"/>
                <a:ea typeface="Verdana" panose="020B0604030504040204" pitchFamily="34" charset="0"/>
                <a:cs typeface="Verdana" panose="020B0604030504040204" pitchFamily="34" charset="0"/>
              </a:rPr>
              <a:t>20% are children, tumor kills more children than any other disease</a:t>
            </a:r>
            <a:endParaRPr lang="en-US" alt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p:cNvSpPr txBox="1"/>
          <p:nvPr/>
        </p:nvSpPr>
        <p:spPr>
          <a:xfrm>
            <a:off x="2349229" y="5491263"/>
            <a:ext cx="1283300" cy="276999"/>
          </a:xfrm>
          <a:prstGeom prst="rect">
            <a:avLst/>
          </a:prstGeom>
          <a:noFill/>
        </p:spPr>
        <p:txBody>
          <a:bodyPr wrap="none" lIns="0" tIns="0" rIns="0" bIns="0" rtlCol="0">
            <a:spAutoFit/>
          </a:bodyPr>
          <a:lstStyle/>
          <a:p>
            <a:r>
              <a:rPr lang="en-US" dirty="0" smtClean="0"/>
              <a:t>©GLOBOCON</a:t>
            </a:r>
            <a:endParaRPr lang="en-US" dirty="0"/>
          </a:p>
        </p:txBody>
      </p:sp>
      <p:pic>
        <p:nvPicPr>
          <p:cNvPr id="1030" name="Picture 6" descr="https://d2aq6dqxahe4ka.cloudfront.net/assets/froala_images/3f11997c383c873fb2d8241a513c2f7c70e2525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050" y="2327745"/>
            <a:ext cx="3049759" cy="1986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https://d2aq6dqxahe4ka.cloudfront.net/assets/froala_images/c0aa911695751c1f11f5b8899746509763b839b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6995" y="2327744"/>
            <a:ext cx="3053467" cy="19777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descr="https://d2aq6dqxahe4ka.cloudfront.net/assets/froala_images/86d033aad3f09a99bf07fb4562e3c5feee586a8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2586" y="4520443"/>
            <a:ext cx="3074889" cy="16893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895779" y="2348962"/>
            <a:ext cx="1322499" cy="369332"/>
          </a:xfrm>
          <a:prstGeom prst="rect">
            <a:avLst/>
          </a:prstGeom>
          <a:solidFill>
            <a:srgbClr val="FFC000"/>
          </a:solidFill>
        </p:spPr>
        <p:txBody>
          <a:bodyPr wrap="square" rtlCol="0">
            <a:spAutoFit/>
          </a:bodyPr>
          <a:lstStyle/>
          <a:p>
            <a:pPr algn="ctr"/>
            <a:r>
              <a:rPr lang="en-US" dirty="0"/>
              <a:t>S</a:t>
            </a:r>
            <a:r>
              <a:rPr lang="en-US" dirty="0" smtClean="0"/>
              <a:t>URGERY</a:t>
            </a:r>
            <a:endParaRPr lang="en-US" dirty="0"/>
          </a:p>
        </p:txBody>
      </p:sp>
      <p:sp>
        <p:nvSpPr>
          <p:cNvPr id="19" name="TextBox 18"/>
          <p:cNvSpPr txBox="1"/>
          <p:nvPr/>
        </p:nvSpPr>
        <p:spPr>
          <a:xfrm>
            <a:off x="9088325" y="2344520"/>
            <a:ext cx="1322499" cy="369332"/>
          </a:xfrm>
          <a:prstGeom prst="rect">
            <a:avLst/>
          </a:prstGeom>
          <a:solidFill>
            <a:srgbClr val="FFC000"/>
          </a:solidFill>
        </p:spPr>
        <p:txBody>
          <a:bodyPr wrap="square" rtlCol="0">
            <a:spAutoFit/>
          </a:bodyPr>
          <a:lstStyle/>
          <a:p>
            <a:pPr algn="ctr"/>
            <a:r>
              <a:rPr lang="en-US" dirty="0" smtClean="0"/>
              <a:t>RADIATION</a:t>
            </a:r>
            <a:endParaRPr lang="en-US" dirty="0"/>
          </a:p>
        </p:txBody>
      </p:sp>
      <p:sp>
        <p:nvSpPr>
          <p:cNvPr id="20" name="TextBox 19"/>
          <p:cNvSpPr txBox="1"/>
          <p:nvPr/>
        </p:nvSpPr>
        <p:spPr>
          <a:xfrm>
            <a:off x="5895779" y="4570187"/>
            <a:ext cx="1322499" cy="369332"/>
          </a:xfrm>
          <a:prstGeom prst="rect">
            <a:avLst/>
          </a:prstGeom>
          <a:solidFill>
            <a:srgbClr val="FFC000"/>
          </a:solidFill>
        </p:spPr>
        <p:txBody>
          <a:bodyPr wrap="square" rtlCol="0">
            <a:spAutoFit/>
          </a:bodyPr>
          <a:lstStyle/>
          <a:p>
            <a:pPr algn="ctr"/>
            <a:r>
              <a:rPr lang="en-US" dirty="0" smtClean="0"/>
              <a:t>CHEMO</a:t>
            </a:r>
            <a:endParaRPr lang="en-US" dirty="0"/>
          </a:p>
        </p:txBody>
      </p:sp>
      <p:sp>
        <p:nvSpPr>
          <p:cNvPr id="21" name="TextBox 19"/>
          <p:cNvSpPr txBox="1"/>
          <p:nvPr/>
        </p:nvSpPr>
        <p:spPr>
          <a:xfrm>
            <a:off x="72221" y="6285507"/>
            <a:ext cx="12041740" cy="523220"/>
          </a:xfrm>
          <a:prstGeom prst="rect">
            <a:avLst/>
          </a:prstGeom>
          <a:solidFill>
            <a:srgbClr val="00206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rgbClr val="FFFF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90</a:t>
            </a:r>
            <a:r>
              <a:rPr lang="en-US" dirty="0"/>
              <a:t>% cases </a:t>
            </a:r>
            <a:r>
              <a:rPr lang="en-US" dirty="0" smtClean="0"/>
              <a:t>could have </a:t>
            </a:r>
            <a:r>
              <a:rPr lang="en-US" dirty="0" smtClean="0"/>
              <a:t>been </a:t>
            </a:r>
            <a:r>
              <a:rPr lang="en-US" dirty="0"/>
              <a:t>cured if detected early and </a:t>
            </a:r>
            <a:r>
              <a:rPr lang="en-US" dirty="0" smtClean="0"/>
              <a:t>correctly</a:t>
            </a:r>
            <a:endParaRPr lang="en-US" dirty="0"/>
          </a:p>
        </p:txBody>
      </p:sp>
      <p:sp>
        <p:nvSpPr>
          <p:cNvPr id="14" name="TextBox 13"/>
          <p:cNvSpPr txBox="1"/>
          <p:nvPr/>
        </p:nvSpPr>
        <p:spPr>
          <a:xfrm>
            <a:off x="9036995" y="4939519"/>
            <a:ext cx="3632679"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solidFill>
                  <a:srgbClr val="FF0000"/>
                </a:solidFill>
                <a:latin typeface="Arial" panose="020B0604020202020204" pitchFamily="34" charset="0"/>
                <a:ea typeface="Verdana" panose="020B0604030504040204" pitchFamily="34" charset="0"/>
                <a:cs typeface="Arial" panose="020B0604020202020204" pitchFamily="34" charset="0"/>
              </a:rPr>
              <a:t>Only 51% success</a:t>
            </a:r>
          </a:p>
          <a:p>
            <a:pPr marL="285750" indent="-285750">
              <a:buFont typeface="Arial" panose="020B0604020202020204" pitchFamily="34" charset="0"/>
              <a:buChar char="•"/>
            </a:pPr>
            <a:r>
              <a:rPr lang="en-US" sz="2400" b="1" dirty="0" smtClean="0">
                <a:solidFill>
                  <a:srgbClr val="FF0000"/>
                </a:solidFill>
                <a:latin typeface="Arial" panose="020B0604020202020204" pitchFamily="34" charset="0"/>
                <a:ea typeface="Verdana" panose="020B0604030504040204" pitchFamily="34" charset="0"/>
                <a:cs typeface="Arial" panose="020B0604020202020204" pitchFamily="34" charset="0"/>
              </a:rPr>
              <a:t>Very painful </a:t>
            </a:r>
          </a:p>
          <a:p>
            <a:pPr marL="285750" indent="-285750">
              <a:buFont typeface="Arial" panose="020B0604020202020204" pitchFamily="34" charset="0"/>
              <a:buChar char="•"/>
            </a:pPr>
            <a:r>
              <a:rPr lang="en-US" sz="2400" b="1" dirty="0" smtClean="0">
                <a:solidFill>
                  <a:srgbClr val="FF0000"/>
                </a:solidFill>
                <a:latin typeface="Arial" panose="020B0604020202020204" pitchFamily="34" charset="0"/>
                <a:ea typeface="Verdana" panose="020B0604030504040204" pitchFamily="34" charset="0"/>
                <a:cs typeface="Arial" panose="020B0604020202020204" pitchFamily="34" charset="0"/>
              </a:rPr>
              <a:t>Highly expensive</a:t>
            </a:r>
            <a:endParaRPr lang="en-US" sz="2400" b="1" dirty="0">
              <a:solidFill>
                <a:srgbClr val="FF0000"/>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8666239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tumor and its types</a:t>
            </a:r>
            <a:endParaRPr lang="en-US" dirty="0"/>
          </a:p>
        </p:txBody>
      </p:sp>
      <p:graphicFrame>
        <p:nvGraphicFramePr>
          <p:cNvPr id="4" name="Diagram 3"/>
          <p:cNvGraphicFramePr/>
          <p:nvPr>
            <p:extLst>
              <p:ext uri="{D42A27DB-BD31-4B8C-83A1-F6EECF244321}">
                <p14:modId xmlns:p14="http://schemas.microsoft.com/office/powerpoint/2010/main" val="2925983124"/>
              </p:ext>
            </p:extLst>
          </p:nvPr>
        </p:nvGraphicFramePr>
        <p:xfrm>
          <a:off x="55725" y="772611"/>
          <a:ext cx="6829897" cy="5184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rotWithShape="1">
          <a:blip r:embed="rId7"/>
          <a:srcRect l="6680" t="3201" r="64959" b="67002"/>
          <a:stretch/>
        </p:blipFill>
        <p:spPr>
          <a:xfrm>
            <a:off x="9003227" y="1246988"/>
            <a:ext cx="1890203" cy="1580820"/>
          </a:xfrm>
          <a:prstGeom prst="rect">
            <a:avLst/>
          </a:prstGeom>
        </p:spPr>
      </p:pic>
      <p:pic>
        <p:nvPicPr>
          <p:cNvPr id="6" name="Picture 5"/>
          <p:cNvPicPr/>
          <p:nvPr/>
        </p:nvPicPr>
        <p:blipFill rotWithShape="1">
          <a:blip r:embed="rId7"/>
          <a:srcRect l="35839" t="3062" r="37235" b="65388"/>
          <a:stretch/>
        </p:blipFill>
        <p:spPr>
          <a:xfrm>
            <a:off x="9003226" y="4541214"/>
            <a:ext cx="1890203" cy="1685019"/>
          </a:xfrm>
          <a:prstGeom prst="rect">
            <a:avLst/>
          </a:prstGeom>
        </p:spPr>
      </p:pic>
      <p:pic>
        <p:nvPicPr>
          <p:cNvPr id="7" name="Picture 6"/>
          <p:cNvPicPr/>
          <p:nvPr/>
        </p:nvPicPr>
        <p:blipFill rotWithShape="1">
          <a:blip r:embed="rId7"/>
          <a:srcRect l="62806" t="2629" r="6318" b="66172"/>
          <a:stretch/>
        </p:blipFill>
        <p:spPr>
          <a:xfrm>
            <a:off x="9003226" y="2908253"/>
            <a:ext cx="1890203" cy="1552516"/>
          </a:xfrm>
          <a:prstGeom prst="rect">
            <a:avLst/>
          </a:prstGeom>
        </p:spPr>
      </p:pic>
      <p:sp>
        <p:nvSpPr>
          <p:cNvPr id="8" name="TextBox 7"/>
          <p:cNvSpPr txBox="1"/>
          <p:nvPr/>
        </p:nvSpPr>
        <p:spPr>
          <a:xfrm>
            <a:off x="2079169" y="4594322"/>
            <a:ext cx="3095208" cy="1631216"/>
          </a:xfrm>
          <a:prstGeom prst="rect">
            <a:avLst/>
          </a:prstGeom>
          <a:noFill/>
        </p:spPr>
        <p:txBody>
          <a:bodyPr wrap="square" rtlCol="0">
            <a:spAutoFit/>
          </a:bodyPr>
          <a:lstStyle/>
          <a:p>
            <a:r>
              <a:rPr lang="en-US" sz="2000" dirty="0" smtClean="0">
                <a:ea typeface="Verdana" panose="020B0604030504040204" pitchFamily="34" charset="0"/>
                <a:cs typeface="Arial" panose="020B0604020202020204" pitchFamily="34" charset="0"/>
              </a:rPr>
              <a:t>Originate</a:t>
            </a:r>
          </a:p>
          <a:p>
            <a:r>
              <a:rPr lang="en-US" sz="2000" b="1" dirty="0" smtClean="0">
                <a:solidFill>
                  <a:schemeClr val="accent1">
                    <a:lumMod val="75000"/>
                  </a:schemeClr>
                </a:solidFill>
                <a:ea typeface="Verdana" panose="020B0604030504040204" pitchFamily="34" charset="0"/>
                <a:cs typeface="Arial" panose="020B0604020202020204" pitchFamily="34" charset="0"/>
              </a:rPr>
              <a:t>somewhere else</a:t>
            </a:r>
          </a:p>
          <a:p>
            <a:pPr marL="285750" indent="-285750">
              <a:buFont typeface="Arial" panose="020B0604020202020204" pitchFamily="34" charset="0"/>
              <a:buChar char="•"/>
            </a:pPr>
            <a:r>
              <a:rPr lang="en-US" sz="2000" dirty="0" smtClean="0">
                <a:ea typeface="Verdana" panose="020B0604030504040204" pitchFamily="34" charset="0"/>
                <a:cs typeface="Arial" panose="020B0604020202020204" pitchFamily="34" charset="0"/>
              </a:rPr>
              <a:t>Lung (50%)</a:t>
            </a:r>
          </a:p>
          <a:p>
            <a:pPr marL="285750" indent="-285750">
              <a:buFont typeface="Arial" panose="020B0604020202020204" pitchFamily="34" charset="0"/>
              <a:buChar char="•"/>
            </a:pPr>
            <a:r>
              <a:rPr lang="en-US" sz="2000" dirty="0" smtClean="0">
                <a:ea typeface="Verdana" panose="020B0604030504040204" pitchFamily="34" charset="0"/>
                <a:cs typeface="Arial" panose="020B0604020202020204" pitchFamily="34" charset="0"/>
              </a:rPr>
              <a:t>Breast (15%)</a:t>
            </a:r>
          </a:p>
          <a:p>
            <a:pPr marL="285750" indent="-285750">
              <a:buFont typeface="Arial" panose="020B0604020202020204" pitchFamily="34" charset="0"/>
              <a:buChar char="•"/>
            </a:pPr>
            <a:r>
              <a:rPr lang="en-US" sz="2000" dirty="0" smtClean="0">
                <a:ea typeface="Verdana" panose="020B0604030504040204" pitchFamily="34" charset="0"/>
                <a:cs typeface="Arial" panose="020B0604020202020204" pitchFamily="34" charset="0"/>
              </a:rPr>
              <a:t>Melanoma (10%)</a:t>
            </a:r>
          </a:p>
        </p:txBody>
      </p:sp>
      <p:pic>
        <p:nvPicPr>
          <p:cNvPr id="9" name="Picture 8"/>
          <p:cNvPicPr/>
          <p:nvPr/>
        </p:nvPicPr>
        <p:blipFill rotWithShape="1">
          <a:blip r:embed="rId7"/>
          <a:srcRect l="50794" t="20391" r="43757" b="72736"/>
          <a:stretch/>
        </p:blipFill>
        <p:spPr>
          <a:xfrm>
            <a:off x="11058508" y="4868678"/>
            <a:ext cx="977630" cy="990107"/>
          </a:xfrm>
          <a:prstGeom prst="rect">
            <a:avLst/>
          </a:prstGeom>
          <a:ln w="28575">
            <a:solidFill>
              <a:srgbClr val="FF0000"/>
            </a:solidFill>
          </a:ln>
        </p:spPr>
      </p:pic>
      <p:pic>
        <p:nvPicPr>
          <p:cNvPr id="10" name="Picture 9"/>
          <p:cNvPicPr/>
          <p:nvPr/>
        </p:nvPicPr>
        <p:blipFill rotWithShape="1">
          <a:blip r:embed="rId7"/>
          <a:srcRect l="76240" t="13118" r="18410" b="82113"/>
          <a:stretch/>
        </p:blipFill>
        <p:spPr>
          <a:xfrm>
            <a:off x="11063372" y="3194595"/>
            <a:ext cx="982494" cy="953312"/>
          </a:xfrm>
          <a:prstGeom prst="rect">
            <a:avLst/>
          </a:prstGeom>
          <a:ln w="38100">
            <a:solidFill>
              <a:srgbClr val="FF0000"/>
            </a:solidFill>
          </a:ln>
        </p:spPr>
      </p:pic>
      <p:pic>
        <p:nvPicPr>
          <p:cNvPr id="11" name="Picture 10"/>
          <p:cNvPicPr/>
          <p:nvPr/>
        </p:nvPicPr>
        <p:blipFill rotWithShape="1">
          <a:blip r:embed="rId7"/>
          <a:srcRect l="21031" t="12885" r="72643" b="81629"/>
          <a:stretch/>
        </p:blipFill>
        <p:spPr>
          <a:xfrm>
            <a:off x="11073100" y="1509378"/>
            <a:ext cx="963038" cy="943584"/>
          </a:xfrm>
          <a:prstGeom prst="rect">
            <a:avLst/>
          </a:prstGeom>
          <a:ln w="38100">
            <a:solidFill>
              <a:srgbClr val="FF0000"/>
            </a:solidFill>
          </a:ln>
        </p:spPr>
      </p:pic>
      <p:sp>
        <p:nvSpPr>
          <p:cNvPr id="12" name="TextBox 11"/>
          <p:cNvSpPr txBox="1"/>
          <p:nvPr/>
        </p:nvSpPr>
        <p:spPr>
          <a:xfrm>
            <a:off x="2143628" y="2338691"/>
            <a:ext cx="2654090" cy="400110"/>
          </a:xfrm>
          <a:prstGeom prst="rect">
            <a:avLst/>
          </a:prstGeom>
          <a:noFill/>
        </p:spPr>
        <p:txBody>
          <a:bodyPr wrap="square" rtlCol="0">
            <a:spAutoFit/>
          </a:bodyPr>
          <a:lstStyle/>
          <a:p>
            <a:r>
              <a:rPr lang="en-US" sz="2000" dirty="0" smtClean="0">
                <a:ea typeface="Verdana" panose="020B0604030504040204" pitchFamily="34" charset="0"/>
                <a:cs typeface="Arial" panose="020B0604020202020204" pitchFamily="34" charset="0"/>
              </a:rPr>
              <a:t>Originate </a:t>
            </a:r>
            <a:r>
              <a:rPr lang="en-US" sz="2000" b="1" dirty="0" smtClean="0">
                <a:solidFill>
                  <a:schemeClr val="accent1">
                    <a:lumMod val="75000"/>
                  </a:schemeClr>
                </a:solidFill>
                <a:ea typeface="Verdana" panose="020B0604030504040204" pitchFamily="34" charset="0"/>
                <a:cs typeface="Arial" panose="020B0604020202020204" pitchFamily="34" charset="0"/>
              </a:rPr>
              <a:t>in brain</a:t>
            </a:r>
          </a:p>
        </p:txBody>
      </p:sp>
      <p:sp>
        <p:nvSpPr>
          <p:cNvPr id="13" name="TextBox 12"/>
          <p:cNvSpPr txBox="1"/>
          <p:nvPr/>
        </p:nvSpPr>
        <p:spPr>
          <a:xfrm>
            <a:off x="6888711" y="1405056"/>
            <a:ext cx="2058054"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solidFill>
                  <a:srgbClr val="00B050"/>
                </a:solidFill>
                <a:ea typeface="Verdana" panose="020B0604030504040204" pitchFamily="34" charset="0"/>
                <a:cs typeface="Arial" panose="020B0604020202020204" pitchFamily="34" charset="0"/>
              </a:rPr>
              <a:t>Easy </a:t>
            </a:r>
            <a:r>
              <a:rPr lang="en-US" sz="2000" b="1" dirty="0" smtClean="0">
                <a:solidFill>
                  <a:srgbClr val="00B050"/>
                </a:solidFill>
                <a:ea typeface="Verdana" panose="020B0604030504040204" pitchFamily="34" charset="0"/>
                <a:cs typeface="Arial" panose="020B0604020202020204" pitchFamily="34" charset="0"/>
              </a:rPr>
              <a:t>to </a:t>
            </a:r>
            <a:r>
              <a:rPr lang="en-US" sz="2000" b="1" dirty="0" smtClean="0">
                <a:solidFill>
                  <a:srgbClr val="00B050"/>
                </a:solidFill>
                <a:ea typeface="Verdana" panose="020B0604030504040204" pitchFamily="34" charset="0"/>
                <a:cs typeface="Arial" panose="020B0604020202020204" pitchFamily="34" charset="0"/>
              </a:rPr>
              <a:t>detect</a:t>
            </a:r>
          </a:p>
          <a:p>
            <a:pPr marL="285750" indent="-285750">
              <a:buFont typeface="Arial" panose="020B0604020202020204" pitchFamily="34" charset="0"/>
              <a:buChar char="•"/>
            </a:pPr>
            <a:r>
              <a:rPr lang="en-US" sz="2000" b="1" dirty="0">
                <a:solidFill>
                  <a:srgbClr val="00B050"/>
                </a:solidFill>
                <a:ea typeface="Verdana" panose="020B0604030504040204" pitchFamily="34" charset="0"/>
                <a:cs typeface="Arial" panose="020B0604020202020204" pitchFamily="34" charset="0"/>
              </a:rPr>
              <a:t>Non-cancerous</a:t>
            </a:r>
          </a:p>
          <a:p>
            <a:endParaRPr lang="en-US" sz="2000" b="1" dirty="0">
              <a:solidFill>
                <a:srgbClr val="00B050"/>
              </a:solidFill>
              <a:ea typeface="Verdana" panose="020B0604030504040204" pitchFamily="34" charset="0"/>
              <a:cs typeface="Arial" panose="020B0604020202020204" pitchFamily="34" charset="0"/>
            </a:endParaRPr>
          </a:p>
        </p:txBody>
      </p:sp>
      <p:sp>
        <p:nvSpPr>
          <p:cNvPr id="14" name="TextBox 13"/>
          <p:cNvSpPr txBox="1"/>
          <p:nvPr/>
        </p:nvSpPr>
        <p:spPr>
          <a:xfrm>
            <a:off x="6842563" y="2688147"/>
            <a:ext cx="2150350" cy="707886"/>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rgbClr val="00B050"/>
                </a:solidFill>
                <a:ea typeface="Verdana" panose="020B0604030504040204" pitchFamily="34" charset="0"/>
                <a:cs typeface="Arial" panose="020B0604020202020204" pitchFamily="34" charset="0"/>
              </a:rPr>
              <a:t>Easy to detect</a:t>
            </a:r>
          </a:p>
          <a:p>
            <a:pPr marL="285750" indent="-285750">
              <a:buFont typeface="Arial" panose="020B0604020202020204" pitchFamily="34" charset="0"/>
              <a:buChar char="•"/>
            </a:pPr>
            <a:r>
              <a:rPr lang="en-US" sz="2000" b="1" dirty="0" smtClean="0">
                <a:solidFill>
                  <a:srgbClr val="00B050"/>
                </a:solidFill>
                <a:ea typeface="Verdana" panose="020B0604030504040204" pitchFamily="34" charset="0"/>
                <a:cs typeface="Arial" panose="020B0604020202020204" pitchFamily="34" charset="0"/>
              </a:rPr>
              <a:t>Non-cancerous</a:t>
            </a:r>
            <a:endParaRPr lang="en-US" sz="2000" b="1" dirty="0" smtClean="0">
              <a:solidFill>
                <a:srgbClr val="00B050"/>
              </a:solidFill>
              <a:ea typeface="Verdana" panose="020B0604030504040204" pitchFamily="34" charset="0"/>
              <a:cs typeface="Arial" panose="020B0604020202020204" pitchFamily="34" charset="0"/>
            </a:endParaRPr>
          </a:p>
        </p:txBody>
      </p:sp>
      <p:sp>
        <p:nvSpPr>
          <p:cNvPr id="15" name="TextBox 14"/>
          <p:cNvSpPr txBox="1"/>
          <p:nvPr/>
        </p:nvSpPr>
        <p:spPr>
          <a:xfrm>
            <a:off x="6607693" y="4525479"/>
            <a:ext cx="2663149" cy="707886"/>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rgbClr val="FF0000"/>
                </a:solidFill>
                <a:ea typeface="Verdana" panose="020B0604030504040204" pitchFamily="34" charset="0"/>
                <a:cs typeface="Arial" panose="020B0604020202020204" pitchFamily="34" charset="0"/>
              </a:rPr>
              <a:t>Difficult to detect</a:t>
            </a:r>
          </a:p>
          <a:p>
            <a:pPr marL="285750" indent="-285750">
              <a:buFont typeface="Arial" panose="020B0604020202020204" pitchFamily="34" charset="0"/>
              <a:buChar char="•"/>
            </a:pPr>
            <a:r>
              <a:rPr lang="en-US" sz="2000" b="1" dirty="0" smtClean="0">
                <a:solidFill>
                  <a:srgbClr val="FF0000"/>
                </a:solidFill>
                <a:ea typeface="Verdana" panose="020B0604030504040204" pitchFamily="34" charset="0"/>
                <a:cs typeface="Arial" panose="020B0604020202020204" pitchFamily="34" charset="0"/>
              </a:rPr>
              <a:t>Cancerous</a:t>
            </a:r>
            <a:endParaRPr lang="en-US" sz="2000" b="1" dirty="0" smtClean="0">
              <a:solidFill>
                <a:srgbClr val="FF0000"/>
              </a:solidFill>
              <a:ea typeface="Verdana" panose="020B0604030504040204" pitchFamily="34" charset="0"/>
              <a:cs typeface="Arial" panose="020B0604020202020204" pitchFamily="34" charset="0"/>
            </a:endParaRPr>
          </a:p>
        </p:txBody>
      </p:sp>
      <p:sp>
        <p:nvSpPr>
          <p:cNvPr id="16" name="Rectangular Callout 15"/>
          <p:cNvSpPr/>
          <p:nvPr/>
        </p:nvSpPr>
        <p:spPr>
          <a:xfrm>
            <a:off x="5580735" y="5421069"/>
            <a:ext cx="2609774" cy="775707"/>
          </a:xfrm>
          <a:prstGeom prst="wedgeRectCallout">
            <a:avLst>
              <a:gd name="adj1" fmla="val 124163"/>
              <a:gd name="adj2" fmla="val -21484"/>
            </a:avLst>
          </a:prstGeom>
          <a:solidFill>
            <a:schemeClr val="accent4"/>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tx1"/>
                </a:solidFill>
              </a:rPr>
              <a:t>Diffused structure and poor contrast</a:t>
            </a:r>
            <a:endParaRPr lang="en-US" sz="2400" dirty="0">
              <a:solidFill>
                <a:schemeClr val="tx1"/>
              </a:solidFill>
            </a:endParaRPr>
          </a:p>
        </p:txBody>
      </p:sp>
      <p:sp>
        <p:nvSpPr>
          <p:cNvPr id="17" name="TextBox 19"/>
          <p:cNvSpPr txBox="1"/>
          <p:nvPr/>
        </p:nvSpPr>
        <p:spPr>
          <a:xfrm>
            <a:off x="72221" y="6285507"/>
            <a:ext cx="12041740" cy="523220"/>
          </a:xfrm>
          <a:prstGeom prst="rect">
            <a:avLst/>
          </a:prstGeom>
          <a:solidFill>
            <a:srgbClr val="00206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rgbClr val="FFFF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Accurate glioma segmentation is needed to detect brain cancer</a:t>
            </a:r>
            <a:endParaRPr lang="en-US" dirty="0"/>
          </a:p>
        </p:txBody>
      </p:sp>
      <p:sp>
        <p:nvSpPr>
          <p:cNvPr id="18" name="TextBox 17"/>
          <p:cNvSpPr txBox="1"/>
          <p:nvPr/>
        </p:nvSpPr>
        <p:spPr>
          <a:xfrm>
            <a:off x="-2909" y="694132"/>
            <a:ext cx="12191999"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Brain tumor is a </a:t>
            </a: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lump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created by abnormal growth of cells in brain</a:t>
            </a:r>
          </a:p>
        </p:txBody>
      </p:sp>
    </p:spTree>
    <p:extLst>
      <p:ext uri="{BB962C8B-B14F-4D97-AF65-F5344CB8AC3E}">
        <p14:creationId xmlns:p14="http://schemas.microsoft.com/office/powerpoint/2010/main" val="30464363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of MRI images</a:t>
            </a:r>
            <a:endParaRPr lang="en-US" dirty="0"/>
          </a:p>
        </p:txBody>
      </p:sp>
      <p:sp>
        <p:nvSpPr>
          <p:cNvPr id="4" name="TextBox 3"/>
          <p:cNvSpPr txBox="1"/>
          <p:nvPr/>
        </p:nvSpPr>
        <p:spPr>
          <a:xfrm>
            <a:off x="-2909" y="694132"/>
            <a:ext cx="12191999"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a:latin typeface="Verdana" panose="020B0604030504040204" pitchFamily="34" charset="0"/>
                <a:ea typeface="Verdana" panose="020B0604030504040204" pitchFamily="34" charset="0"/>
                <a:cs typeface="Verdana" panose="020B0604030504040204" pitchFamily="34" charset="0"/>
              </a:rPr>
              <a:t>Provides unique information about different glioma segments</a:t>
            </a:r>
          </a:p>
        </p:txBody>
      </p:sp>
      <p:pic>
        <p:nvPicPr>
          <p:cNvPr id="5" name="Picture 4"/>
          <p:cNvPicPr/>
          <p:nvPr/>
        </p:nvPicPr>
        <p:blipFill rotWithShape="1">
          <a:blip r:embed="rId3"/>
          <a:srcRect l="34179" r="17510" b="21595"/>
          <a:stretch/>
        </p:blipFill>
        <p:spPr>
          <a:xfrm>
            <a:off x="64358" y="2655454"/>
            <a:ext cx="2601230" cy="3544560"/>
          </a:xfrm>
          <a:prstGeom prst="rect">
            <a:avLst/>
          </a:prstGeom>
        </p:spPr>
      </p:pic>
      <p:sp>
        <p:nvSpPr>
          <p:cNvPr id="6" name="Content Placeholder 2"/>
          <p:cNvSpPr>
            <a:spLocks noGrp="1"/>
          </p:cNvSpPr>
          <p:nvPr>
            <p:ph sz="quarter" idx="10"/>
          </p:nvPr>
        </p:nvSpPr>
        <p:spPr>
          <a:xfrm>
            <a:off x="1" y="1273861"/>
            <a:ext cx="12186180" cy="470788"/>
          </a:xfrm>
          <a:ln>
            <a:solidFill>
              <a:srgbClr val="C00000"/>
            </a:solidFill>
          </a:ln>
        </p:spPr>
        <p:txBody>
          <a:bodyPr>
            <a:normAutofit/>
          </a:bodyPr>
          <a:lstStyle/>
          <a:p>
            <a:pPr marL="0" indent="0" algn="ctr">
              <a:buNone/>
            </a:pPr>
            <a:r>
              <a:rPr lang="en-US" dirty="0" smtClean="0">
                <a:latin typeface="Verdana" panose="020B0604030504040204" pitchFamily="34" charset="0"/>
                <a:ea typeface="Verdana" panose="020B0604030504040204" pitchFamily="34" charset="0"/>
                <a:cs typeface="Verdana" panose="020B0604030504040204" pitchFamily="34" charset="0"/>
              </a:rPr>
              <a:t>MRI </a:t>
            </a:r>
            <a:r>
              <a:rPr lang="en-US" dirty="0">
                <a:latin typeface="Verdana" panose="020B0604030504040204" pitchFamily="34" charset="0"/>
                <a:ea typeface="Verdana" panose="020B0604030504040204" pitchFamily="34" charset="0"/>
                <a:cs typeface="Verdana" panose="020B0604030504040204" pitchFamily="34" charset="0"/>
              </a:rPr>
              <a:t>has high-resolution imaging quality and many modalities</a:t>
            </a:r>
          </a:p>
          <a:p>
            <a:pPr marL="0" indent="0" algn="ctr">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p:cNvPicPr/>
          <p:nvPr/>
        </p:nvPicPr>
        <p:blipFill rotWithShape="1">
          <a:blip r:embed="rId4" cstate="print">
            <a:extLst>
              <a:ext uri="{28A0092B-C50C-407E-A947-70E740481C1C}">
                <a14:useLocalDpi xmlns:a14="http://schemas.microsoft.com/office/drawing/2010/main" val="0"/>
              </a:ext>
            </a:extLst>
          </a:blip>
          <a:srcRect l="56019" t="4900" r="12159" b="24061"/>
          <a:stretch/>
        </p:blipFill>
        <p:spPr>
          <a:xfrm>
            <a:off x="3400153" y="2655455"/>
            <a:ext cx="3014157" cy="3544560"/>
          </a:xfrm>
          <a:prstGeom prst="rect">
            <a:avLst/>
          </a:prstGeom>
        </p:spPr>
      </p:pic>
      <p:pic>
        <p:nvPicPr>
          <p:cNvPr id="11" name="Picture 10"/>
          <p:cNvPicPr/>
          <p:nvPr/>
        </p:nvPicPr>
        <p:blipFill rotWithShape="1">
          <a:blip r:embed="rId4" cstate="print">
            <a:extLst>
              <a:ext uri="{28A0092B-C50C-407E-A947-70E740481C1C}">
                <a14:useLocalDpi xmlns:a14="http://schemas.microsoft.com/office/drawing/2010/main" val="0"/>
              </a:ext>
            </a:extLst>
          </a:blip>
          <a:srcRect l="11428" t="4900" r="72967" b="59983"/>
          <a:stretch/>
        </p:blipFill>
        <p:spPr>
          <a:xfrm>
            <a:off x="6384062" y="4503196"/>
            <a:ext cx="1973857" cy="1848000"/>
          </a:xfrm>
          <a:prstGeom prst="rect">
            <a:avLst/>
          </a:prstGeom>
        </p:spPr>
      </p:pic>
      <p:pic>
        <p:nvPicPr>
          <p:cNvPr id="12" name="Picture 11"/>
          <p:cNvPicPr/>
          <p:nvPr/>
        </p:nvPicPr>
        <p:blipFill rotWithShape="1">
          <a:blip r:embed="rId4" cstate="print">
            <a:extLst>
              <a:ext uri="{28A0092B-C50C-407E-A947-70E740481C1C}">
                <a14:useLocalDpi xmlns:a14="http://schemas.microsoft.com/office/drawing/2010/main" val="0"/>
              </a:ext>
            </a:extLst>
          </a:blip>
          <a:srcRect l="11428" t="40363" r="72932" b="24153"/>
          <a:stretch/>
        </p:blipFill>
        <p:spPr>
          <a:xfrm>
            <a:off x="6384062" y="2131307"/>
            <a:ext cx="1924484" cy="2013882"/>
          </a:xfrm>
          <a:prstGeom prst="rect">
            <a:avLst/>
          </a:prstGeom>
        </p:spPr>
      </p:pic>
      <p:sp>
        <p:nvSpPr>
          <p:cNvPr id="13" name="TextBox 12"/>
          <p:cNvSpPr txBox="1"/>
          <p:nvPr/>
        </p:nvSpPr>
        <p:spPr>
          <a:xfrm>
            <a:off x="192270" y="1791885"/>
            <a:ext cx="2345406" cy="830997"/>
          </a:xfrm>
          <a:prstGeom prst="rect">
            <a:avLst/>
          </a:prstGeom>
          <a:noFill/>
        </p:spPr>
        <p:txBody>
          <a:bodyPr wrap="square" rtlCol="0">
            <a:spAutoFit/>
          </a:bodyPr>
          <a:lstStyle/>
          <a:p>
            <a:pPr algn="ctr"/>
            <a:r>
              <a:rPr lang="en-US" sz="2400" dirty="0" smtClean="0">
                <a:solidFill>
                  <a:srgbClr val="2784BD"/>
                </a:solidFill>
                <a:latin typeface="Verdana" panose="020B0604030504040204" pitchFamily="34" charset="0"/>
                <a:ea typeface="Verdana" panose="020B0604030504040204" pitchFamily="34" charset="0"/>
                <a:cs typeface="Verdana" panose="020B0604030504040204" pitchFamily="34" charset="0"/>
              </a:rPr>
              <a:t>Glioma Segments</a:t>
            </a:r>
            <a:endPar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3400154" y="1800112"/>
            <a:ext cx="2906252" cy="830997"/>
          </a:xfrm>
          <a:prstGeom prst="rect">
            <a:avLst/>
          </a:prstGeom>
          <a:noFill/>
        </p:spPr>
        <p:txBody>
          <a:bodyPr wrap="square" rtlCol="0">
            <a:spAutoFit/>
          </a:bodyPr>
          <a:lstStyle/>
          <a:p>
            <a:pPr algn="ctr"/>
            <a:r>
              <a:rPr lang="en-US" sz="2400" dirty="0" smtClean="0">
                <a:solidFill>
                  <a:srgbClr val="2784BD"/>
                </a:solidFill>
                <a:latin typeface="Verdana" panose="020B0604030504040204" pitchFamily="34" charset="0"/>
                <a:ea typeface="Verdana" panose="020B0604030504040204" pitchFamily="34" charset="0"/>
                <a:cs typeface="Verdana" panose="020B0604030504040204" pitchFamily="34" charset="0"/>
              </a:rPr>
              <a:t>MRI showing glioma segments</a:t>
            </a:r>
            <a:endParaRPr lang="en-US" sz="2400" dirty="0">
              <a:solidFill>
                <a:srgbClr val="2784BD"/>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p:cNvSpPr txBox="1"/>
          <p:nvPr/>
        </p:nvSpPr>
        <p:spPr>
          <a:xfrm>
            <a:off x="6742394" y="1754721"/>
            <a:ext cx="1238540" cy="461665"/>
          </a:xfrm>
          <a:prstGeom prst="rect">
            <a:avLst/>
          </a:prstGeom>
          <a:noFill/>
        </p:spPr>
        <p:txBody>
          <a:bodyPr wrap="square" rtlCol="0">
            <a:spAutoFit/>
          </a:bodyPr>
          <a:lstStyle/>
          <a:p>
            <a:pPr algn="ctr"/>
            <a:r>
              <a:rPr lang="en-US" sz="24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FLAIR</a:t>
            </a:r>
            <a:endParaRPr lang="en-US" sz="2400"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p:cNvSpPr txBox="1"/>
          <p:nvPr/>
        </p:nvSpPr>
        <p:spPr>
          <a:xfrm>
            <a:off x="8708802" y="1777298"/>
            <a:ext cx="1238540" cy="461665"/>
          </a:xfrm>
          <a:prstGeom prst="rect">
            <a:avLst/>
          </a:prstGeom>
          <a:noFill/>
        </p:spPr>
        <p:txBody>
          <a:bodyPr wrap="square" rtlCol="0">
            <a:spAutoFit/>
          </a:bodyPr>
          <a:lstStyle/>
          <a:p>
            <a:pPr algn="ctr"/>
            <a:r>
              <a:rPr lang="en-US" sz="24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T2</a:t>
            </a:r>
            <a:endParaRPr lang="en-US" sz="24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p:cNvSpPr txBox="1"/>
          <p:nvPr/>
        </p:nvSpPr>
        <p:spPr>
          <a:xfrm>
            <a:off x="10088687" y="1766348"/>
            <a:ext cx="2163906" cy="461665"/>
          </a:xfrm>
          <a:prstGeom prst="rect">
            <a:avLst/>
          </a:prstGeom>
          <a:noFill/>
        </p:spPr>
        <p:txBody>
          <a:bodyPr wrap="square" rtlCol="0">
            <a:spAutoFit/>
          </a:bodyPr>
          <a:lstStyle/>
          <a:p>
            <a:pPr algn="ctr"/>
            <a:r>
              <a:rPr lang="en-US" sz="24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T1</a:t>
            </a:r>
            <a:endParaRPr lang="en-US" sz="2400"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extBox 19"/>
          <p:cNvSpPr txBox="1"/>
          <p:nvPr/>
        </p:nvSpPr>
        <p:spPr>
          <a:xfrm>
            <a:off x="-2909" y="6366367"/>
            <a:ext cx="12188561" cy="523220"/>
          </a:xfrm>
          <a:prstGeom prst="rect">
            <a:avLst/>
          </a:prstGeom>
          <a:solidFill>
            <a:srgbClr val="00206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rgbClr val="FFFF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MRI images are highly suitable for glioma segmentation</a:t>
            </a:r>
            <a:endParaRPr lang="en-US" dirty="0"/>
          </a:p>
        </p:txBody>
      </p:sp>
      <p:pic>
        <p:nvPicPr>
          <p:cNvPr id="19" name="Picture 18"/>
          <p:cNvPicPr/>
          <p:nvPr/>
        </p:nvPicPr>
        <p:blipFill rotWithShape="1">
          <a:blip r:embed="rId4" cstate="print">
            <a:extLst>
              <a:ext uri="{28A0092B-C50C-407E-A947-70E740481C1C}">
                <a14:useLocalDpi xmlns:a14="http://schemas.microsoft.com/office/drawing/2010/main" val="0"/>
              </a:ext>
            </a:extLst>
          </a:blip>
          <a:srcRect l="41568" t="4900" r="43538" b="61076"/>
          <a:stretch/>
        </p:blipFill>
        <p:spPr>
          <a:xfrm>
            <a:off x="10249425" y="4503196"/>
            <a:ext cx="1880471" cy="1817223"/>
          </a:xfrm>
          <a:prstGeom prst="rect">
            <a:avLst/>
          </a:prstGeom>
        </p:spPr>
      </p:pic>
      <p:pic>
        <p:nvPicPr>
          <p:cNvPr id="20" name="Picture 19"/>
          <p:cNvPicPr/>
          <p:nvPr/>
        </p:nvPicPr>
        <p:blipFill rotWithShape="1">
          <a:blip r:embed="rId4" cstate="print">
            <a:extLst>
              <a:ext uri="{28A0092B-C50C-407E-A947-70E740481C1C}">
                <a14:useLocalDpi xmlns:a14="http://schemas.microsoft.com/office/drawing/2010/main" val="0"/>
              </a:ext>
            </a:extLst>
          </a:blip>
          <a:srcRect l="26904" t="4900" r="58344" b="59918"/>
          <a:stretch/>
        </p:blipFill>
        <p:spPr>
          <a:xfrm>
            <a:off x="8357918" y="4503196"/>
            <a:ext cx="1872693" cy="1848000"/>
          </a:xfrm>
          <a:prstGeom prst="rect">
            <a:avLst/>
          </a:prstGeom>
        </p:spPr>
      </p:pic>
      <p:sp>
        <p:nvSpPr>
          <p:cNvPr id="21" name="TextBox 20"/>
          <p:cNvSpPr txBox="1"/>
          <p:nvPr/>
        </p:nvSpPr>
        <p:spPr>
          <a:xfrm>
            <a:off x="6318506" y="4141960"/>
            <a:ext cx="2100403" cy="461665"/>
          </a:xfrm>
          <a:prstGeom prst="rect">
            <a:avLst/>
          </a:prstGeom>
          <a:noFill/>
        </p:spPr>
        <p:txBody>
          <a:bodyPr wrap="square" rtlCol="0">
            <a:spAutoFit/>
          </a:bodyPr>
          <a:lstStyle/>
          <a:p>
            <a:pPr algn="ctr"/>
            <a:r>
              <a:rPr lang="en-US" sz="24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Complete</a:t>
            </a:r>
            <a:endParaRPr lang="en-US" sz="2400"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p:cNvSpPr txBox="1"/>
          <p:nvPr/>
        </p:nvSpPr>
        <p:spPr>
          <a:xfrm>
            <a:off x="8232637" y="4139473"/>
            <a:ext cx="2100403" cy="461665"/>
          </a:xfrm>
          <a:prstGeom prst="rect">
            <a:avLst/>
          </a:prstGeom>
          <a:noFill/>
        </p:spPr>
        <p:txBody>
          <a:bodyPr wrap="square" rtlCol="0">
            <a:spAutoFit/>
          </a:bodyPr>
          <a:lstStyle/>
          <a:p>
            <a:pPr algn="ctr"/>
            <a:r>
              <a:rPr lang="en-US" sz="24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Core</a:t>
            </a:r>
            <a:endParaRPr lang="en-US" sz="2400"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p:cNvSpPr txBox="1"/>
          <p:nvPr/>
        </p:nvSpPr>
        <p:spPr>
          <a:xfrm>
            <a:off x="10088687" y="4154861"/>
            <a:ext cx="2100403" cy="461665"/>
          </a:xfrm>
          <a:prstGeom prst="rect">
            <a:avLst/>
          </a:prstGeom>
          <a:noFill/>
        </p:spPr>
        <p:txBody>
          <a:bodyPr wrap="square" rtlCol="0">
            <a:spAutoFit/>
          </a:bodyPr>
          <a:lstStyle/>
          <a:p>
            <a:pPr algn="ctr"/>
            <a:r>
              <a:rPr lang="en-US" sz="24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Enhance</a:t>
            </a:r>
            <a:endParaRPr lang="en-US" sz="2400"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extBox 23"/>
          <p:cNvSpPr txBox="1"/>
          <p:nvPr/>
        </p:nvSpPr>
        <p:spPr>
          <a:xfrm>
            <a:off x="1812958" y="2631109"/>
            <a:ext cx="999873" cy="400110"/>
          </a:xfrm>
          <a:prstGeom prst="rect">
            <a:avLst/>
          </a:prstGeom>
          <a:solidFill>
            <a:schemeClr val="accent4">
              <a:lumMod val="60000"/>
              <a:lumOff val="40000"/>
            </a:schemeClr>
          </a:solidFill>
        </p:spPr>
        <p:txBody>
          <a:bodyPr wrap="square" rtlCol="0">
            <a:spAutoFit/>
          </a:bodyPr>
          <a:lstStyle/>
          <a:p>
            <a:pPr algn="ctr"/>
            <a:r>
              <a:rPr lang="en-US" sz="2000" dirty="0" smtClean="0"/>
              <a:t>Edema</a:t>
            </a:r>
            <a:endParaRPr lang="en-US" sz="2000" dirty="0"/>
          </a:p>
        </p:txBody>
      </p:sp>
      <p:sp>
        <p:nvSpPr>
          <p:cNvPr id="25" name="TextBox 24"/>
          <p:cNvSpPr txBox="1"/>
          <p:nvPr/>
        </p:nvSpPr>
        <p:spPr>
          <a:xfrm>
            <a:off x="1767901" y="5407066"/>
            <a:ext cx="1287072" cy="400110"/>
          </a:xfrm>
          <a:prstGeom prst="rect">
            <a:avLst/>
          </a:prstGeom>
          <a:solidFill>
            <a:schemeClr val="accent6">
              <a:lumMod val="60000"/>
              <a:lumOff val="40000"/>
            </a:schemeClr>
          </a:solidFill>
        </p:spPr>
        <p:txBody>
          <a:bodyPr wrap="square" rtlCol="0">
            <a:spAutoFit/>
          </a:bodyPr>
          <a:lstStyle/>
          <a:p>
            <a:pPr algn="ctr"/>
            <a:r>
              <a:rPr lang="en-US" sz="2000" dirty="0" smtClean="0"/>
              <a:t>Necrotic</a:t>
            </a:r>
            <a:endParaRPr lang="en-US" sz="2000" dirty="0"/>
          </a:p>
        </p:txBody>
      </p:sp>
      <p:sp>
        <p:nvSpPr>
          <p:cNvPr id="26" name="TextBox 25"/>
          <p:cNvSpPr txBox="1"/>
          <p:nvPr/>
        </p:nvSpPr>
        <p:spPr>
          <a:xfrm>
            <a:off x="2017441" y="3129526"/>
            <a:ext cx="1287072" cy="1015663"/>
          </a:xfrm>
          <a:prstGeom prst="rect">
            <a:avLst/>
          </a:prstGeom>
          <a:solidFill>
            <a:schemeClr val="accent2">
              <a:lumMod val="60000"/>
              <a:lumOff val="40000"/>
            </a:schemeClr>
          </a:solidFill>
        </p:spPr>
        <p:txBody>
          <a:bodyPr wrap="square" rtlCol="0">
            <a:spAutoFit/>
          </a:bodyPr>
          <a:lstStyle/>
          <a:p>
            <a:pPr algn="ctr"/>
            <a:r>
              <a:rPr lang="en-US" sz="2000" dirty="0" smtClean="0"/>
              <a:t>Non-enhancing core</a:t>
            </a:r>
            <a:endParaRPr lang="en-US" sz="2000" dirty="0"/>
          </a:p>
        </p:txBody>
      </p:sp>
      <p:sp>
        <p:nvSpPr>
          <p:cNvPr id="27" name="TextBox 26"/>
          <p:cNvSpPr txBox="1"/>
          <p:nvPr/>
        </p:nvSpPr>
        <p:spPr>
          <a:xfrm>
            <a:off x="2014067" y="4378489"/>
            <a:ext cx="1287072" cy="707886"/>
          </a:xfrm>
          <a:prstGeom prst="rect">
            <a:avLst/>
          </a:prstGeom>
          <a:solidFill>
            <a:schemeClr val="accent1">
              <a:lumMod val="60000"/>
              <a:lumOff val="40000"/>
            </a:schemeClr>
          </a:solidFill>
        </p:spPr>
        <p:txBody>
          <a:bodyPr wrap="square" rtlCol="0">
            <a:spAutoFit/>
          </a:bodyPr>
          <a:lstStyle/>
          <a:p>
            <a:pPr algn="ctr"/>
            <a:r>
              <a:rPr lang="en-US" sz="2000" dirty="0"/>
              <a:t>E</a:t>
            </a:r>
            <a:r>
              <a:rPr lang="en-US" sz="2000" dirty="0" smtClean="0"/>
              <a:t>nhancing core</a:t>
            </a:r>
            <a:endParaRPr lang="en-US" sz="2000" dirty="0"/>
          </a:p>
        </p:txBody>
      </p:sp>
      <p:sp>
        <p:nvSpPr>
          <p:cNvPr id="29" name="Rectangle 28"/>
          <p:cNvSpPr/>
          <p:nvPr/>
        </p:nvSpPr>
        <p:spPr>
          <a:xfrm>
            <a:off x="907773" y="3838202"/>
            <a:ext cx="638925" cy="276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55977" y="3105279"/>
            <a:ext cx="638925" cy="276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38323" y="5369667"/>
            <a:ext cx="602073" cy="190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70044" y="4573873"/>
            <a:ext cx="418496" cy="155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140395" y="4811979"/>
            <a:ext cx="260387" cy="2464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a:off x="1594902" y="3019067"/>
            <a:ext cx="528901" cy="224511"/>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a:off x="1621493" y="3431945"/>
            <a:ext cx="395948" cy="178094"/>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27" idx="1"/>
          </p:cNvCxnSpPr>
          <p:nvPr/>
        </p:nvCxnSpPr>
        <p:spPr>
          <a:xfrm flipH="1" flipV="1">
            <a:off x="1594902" y="4485020"/>
            <a:ext cx="419165" cy="247412"/>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25" idx="1"/>
          </p:cNvCxnSpPr>
          <p:nvPr/>
        </p:nvCxnSpPr>
        <p:spPr>
          <a:xfrm flipH="1" flipV="1">
            <a:off x="1400783" y="5045279"/>
            <a:ext cx="367118" cy="561842"/>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48" name="Picture 47"/>
          <p:cNvPicPr/>
          <p:nvPr/>
        </p:nvPicPr>
        <p:blipFill rotWithShape="1">
          <a:blip r:embed="rId4" cstate="print">
            <a:extLst>
              <a:ext uri="{28A0092B-C50C-407E-A947-70E740481C1C}">
                <a14:useLocalDpi xmlns:a14="http://schemas.microsoft.com/office/drawing/2010/main" val="0"/>
              </a:ext>
            </a:extLst>
          </a:blip>
          <a:srcRect l="26605" t="40363" r="58220" b="23225"/>
          <a:stretch/>
        </p:blipFill>
        <p:spPr>
          <a:xfrm>
            <a:off x="8274137" y="2141568"/>
            <a:ext cx="1986856" cy="2072853"/>
          </a:xfrm>
          <a:prstGeom prst="rect">
            <a:avLst/>
          </a:prstGeom>
        </p:spPr>
      </p:pic>
      <p:pic>
        <p:nvPicPr>
          <p:cNvPr id="49" name="Picture 48"/>
          <p:cNvPicPr/>
          <p:nvPr/>
        </p:nvPicPr>
        <p:blipFill rotWithShape="1">
          <a:blip r:embed="rId4" cstate="print">
            <a:extLst>
              <a:ext uri="{28A0092B-C50C-407E-A947-70E740481C1C}">
                <a14:useLocalDpi xmlns:a14="http://schemas.microsoft.com/office/drawing/2010/main" val="0"/>
              </a:ext>
            </a:extLst>
          </a:blip>
          <a:srcRect l="41422" t="40364" r="43508" b="23006"/>
          <a:stretch/>
        </p:blipFill>
        <p:spPr>
          <a:xfrm>
            <a:off x="10237235" y="2139719"/>
            <a:ext cx="1908313" cy="2071710"/>
          </a:xfrm>
          <a:prstGeom prst="rect">
            <a:avLst/>
          </a:prstGeom>
        </p:spPr>
      </p:pic>
    </p:spTree>
    <p:extLst>
      <p:ext uri="{BB962C8B-B14F-4D97-AF65-F5344CB8AC3E}">
        <p14:creationId xmlns:p14="http://schemas.microsoft.com/office/powerpoint/2010/main" val="5436390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MRI-based </a:t>
            </a:r>
            <a:r>
              <a:rPr lang="en-US" dirty="0" smtClean="0"/>
              <a:t>Glioma Segmentation</a:t>
            </a:r>
            <a:endParaRPr lang="en-US" dirty="0"/>
          </a:p>
        </p:txBody>
      </p:sp>
      <p:sp>
        <p:nvSpPr>
          <p:cNvPr id="4" name="TextBox 3"/>
          <p:cNvSpPr txBox="1"/>
          <p:nvPr/>
        </p:nvSpPr>
        <p:spPr>
          <a:xfrm>
            <a:off x="87549" y="728637"/>
            <a:ext cx="1201366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 categories of challenges</a:t>
            </a:r>
            <a:endPar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Table 2"/>
          <p:cNvGraphicFramePr>
            <a:graphicFrameLocks noGrp="1"/>
          </p:cNvGraphicFramePr>
          <p:nvPr/>
        </p:nvGraphicFramePr>
        <p:xfrm>
          <a:off x="0" y="1910330"/>
          <a:ext cx="12192000" cy="2807981"/>
        </p:xfrm>
        <a:graphic>
          <a:graphicData uri="http://schemas.openxmlformats.org/drawingml/2006/table">
            <a:tbl>
              <a:tblPr firstRow="1" bandRow="1">
                <a:tableStyleId>{5940675A-B579-460E-94D1-54222C63F5DA}</a:tableStyleId>
              </a:tblPr>
              <a:tblGrid>
                <a:gridCol w="4064000"/>
                <a:gridCol w="4064000"/>
                <a:gridCol w="4064000"/>
              </a:tblGrid>
              <a:tr h="582941">
                <a:tc>
                  <a:txBody>
                    <a:bodyPr/>
                    <a:lstStyle/>
                    <a:p>
                      <a:pPr algn="ctr"/>
                      <a:r>
                        <a:rPr lang="en-US" sz="2800" b="1" dirty="0" smtClean="0">
                          <a:latin typeface="Arial" panose="020B0604020202020204" pitchFamily="34" charset="0"/>
                          <a:cs typeface="Arial" panose="020B0604020202020204" pitchFamily="34" charset="0"/>
                        </a:rPr>
                        <a:t>1. MRI Artifacts</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pPr algn="ctr"/>
                      <a:r>
                        <a:rPr lang="en-US" sz="2800" b="1" dirty="0" smtClean="0">
                          <a:latin typeface="Arial" panose="020B0604020202020204" pitchFamily="34" charset="0"/>
                          <a:cs typeface="Arial" panose="020B0604020202020204" pitchFamily="34" charset="0"/>
                        </a:rPr>
                        <a:t>2.</a:t>
                      </a:r>
                      <a:r>
                        <a:rPr lang="en-US" sz="2800" b="1" baseline="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Glioma Features</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pPr algn="ctr"/>
                      <a:r>
                        <a:rPr lang="en-US" sz="2800" b="1" dirty="0" smtClean="0">
                          <a:latin typeface="Arial" panose="020B0604020202020204" pitchFamily="34" charset="0"/>
                          <a:cs typeface="Arial" panose="020B0604020202020204" pitchFamily="34" charset="0"/>
                        </a:rPr>
                        <a:t>3.</a:t>
                      </a:r>
                      <a:r>
                        <a:rPr lang="en-US" sz="2800" b="1" baseline="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Dataset</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r>
              <a:tr h="1868609">
                <a:tc>
                  <a:txBody>
                    <a:bodyPr/>
                    <a:lstStyle/>
                    <a:p>
                      <a:pPr marL="285750" indent="-285750" algn="l">
                        <a:buFont typeface="Arial" panose="020B0604020202020204" pitchFamily="34" charset="0"/>
                        <a:buChar char="•"/>
                      </a:pPr>
                      <a:r>
                        <a:rPr lang="en-US" sz="2800" dirty="0" smtClean="0">
                          <a:latin typeface="Arial" panose="020B0604020202020204" pitchFamily="34" charset="0"/>
                          <a:cs typeface="Arial" panose="020B0604020202020204" pitchFamily="34" charset="0"/>
                        </a:rPr>
                        <a:t>Noise </a:t>
                      </a:r>
                    </a:p>
                    <a:p>
                      <a:pPr marL="285750" indent="-285750" algn="l">
                        <a:buFont typeface="Arial" panose="020B0604020202020204" pitchFamily="34" charset="0"/>
                        <a:buChar char="•"/>
                      </a:pPr>
                      <a:r>
                        <a:rPr lang="en-US" sz="2800" dirty="0" smtClean="0">
                          <a:latin typeface="Arial" panose="020B0604020202020204" pitchFamily="34" charset="0"/>
                          <a:cs typeface="Arial" panose="020B0604020202020204" pitchFamily="34" charset="0"/>
                        </a:rPr>
                        <a:t>Intensity</a:t>
                      </a:r>
                      <a:r>
                        <a:rPr lang="en-US" sz="2800" baseline="0" dirty="0" smtClean="0">
                          <a:latin typeface="Arial" panose="020B0604020202020204" pitchFamily="34" charset="0"/>
                          <a:cs typeface="Arial" panose="020B0604020202020204" pitchFamily="34" charset="0"/>
                        </a:rPr>
                        <a:t> inhomogeneity</a:t>
                      </a:r>
                    </a:p>
                    <a:p>
                      <a:pPr marL="285750" indent="-285750" algn="l">
                        <a:buFont typeface="Arial" panose="020B0604020202020204" pitchFamily="34" charset="0"/>
                        <a:buChar char="•"/>
                      </a:pPr>
                      <a:r>
                        <a:rPr lang="en-US" sz="2800" baseline="0" dirty="0" smtClean="0">
                          <a:latin typeface="Arial" panose="020B0604020202020204" pitchFamily="34" charset="0"/>
                          <a:cs typeface="Arial" panose="020B0604020202020204" pitchFamily="34" charset="0"/>
                        </a:rPr>
                        <a:t>Non-standardized scale</a:t>
                      </a:r>
                      <a:endParaRPr lang="en-US" sz="2800" dirty="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Shape, size and location unpredictable</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Tumor cells affect nearby healthy cells</a:t>
                      </a:r>
                    </a:p>
                    <a:p>
                      <a:pPr algn="ctr"/>
                      <a:endParaRPr lang="en-US" sz="2800" dirty="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Huge image size</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Imbalanced dataset</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Variation in expert labelling</a:t>
                      </a:r>
                    </a:p>
                    <a:p>
                      <a:pPr algn="ctr"/>
                      <a:endParaRPr lang="en-US" sz="28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91628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MRI-based Brain Tumor Segmentation</a:t>
            </a:r>
            <a:endParaRPr lang="en-US" dirty="0"/>
          </a:p>
        </p:txBody>
      </p:sp>
      <p:sp>
        <p:nvSpPr>
          <p:cNvPr id="4" name="TextBox 3"/>
          <p:cNvSpPr txBox="1"/>
          <p:nvPr/>
        </p:nvSpPr>
        <p:spPr>
          <a:xfrm>
            <a:off x="87549" y="728637"/>
            <a:ext cx="1201366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 categories of challenges</a:t>
            </a:r>
            <a:endPar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50652074"/>
              </p:ext>
            </p:extLst>
          </p:nvPr>
        </p:nvGraphicFramePr>
        <p:xfrm>
          <a:off x="0" y="1910330"/>
          <a:ext cx="12192000" cy="2807981"/>
        </p:xfrm>
        <a:graphic>
          <a:graphicData uri="http://schemas.openxmlformats.org/drawingml/2006/table">
            <a:tbl>
              <a:tblPr firstRow="1" bandRow="1">
                <a:tableStyleId>{5940675A-B579-460E-94D1-54222C63F5DA}</a:tableStyleId>
              </a:tblPr>
              <a:tblGrid>
                <a:gridCol w="4064000"/>
                <a:gridCol w="4064000"/>
                <a:gridCol w="4064000"/>
              </a:tblGrid>
              <a:tr h="582941">
                <a:tc>
                  <a:txBody>
                    <a:bodyPr/>
                    <a:lstStyle/>
                    <a:p>
                      <a:pPr algn="ctr"/>
                      <a:r>
                        <a:rPr lang="en-US" sz="2800" b="1" dirty="0" smtClean="0">
                          <a:latin typeface="Arial" panose="020B0604020202020204" pitchFamily="34" charset="0"/>
                          <a:cs typeface="Arial" panose="020B0604020202020204" pitchFamily="34" charset="0"/>
                        </a:rPr>
                        <a:t>1. MRI Artifacts</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pPr algn="ctr"/>
                      <a:r>
                        <a:rPr lang="en-US" sz="2800" b="1" dirty="0" smtClean="0">
                          <a:latin typeface="Arial" panose="020B0604020202020204" pitchFamily="34" charset="0"/>
                          <a:cs typeface="Arial" panose="020B0604020202020204" pitchFamily="34" charset="0"/>
                        </a:rPr>
                        <a:t>2.</a:t>
                      </a:r>
                      <a:r>
                        <a:rPr lang="en-US" sz="2800" b="1" baseline="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Glioma Features</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pPr algn="ctr"/>
                      <a:r>
                        <a:rPr lang="en-US" sz="2800" b="1" dirty="0" smtClean="0">
                          <a:latin typeface="Arial" panose="020B0604020202020204" pitchFamily="34" charset="0"/>
                          <a:cs typeface="Arial" panose="020B0604020202020204" pitchFamily="34" charset="0"/>
                        </a:rPr>
                        <a:t>3.</a:t>
                      </a:r>
                      <a:r>
                        <a:rPr lang="en-US" sz="2800" b="1" baseline="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Dataset</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r>
              <a:tr h="1868609">
                <a:tc>
                  <a:txBody>
                    <a:bodyPr/>
                    <a:lstStyle/>
                    <a:p>
                      <a:pPr marL="285750" indent="-285750" algn="l">
                        <a:buFont typeface="Arial" panose="020B0604020202020204" pitchFamily="34" charset="0"/>
                        <a:buChar char="•"/>
                      </a:pPr>
                      <a:r>
                        <a:rPr lang="en-US" sz="2800" dirty="0" smtClean="0">
                          <a:latin typeface="Arial" panose="020B0604020202020204" pitchFamily="34" charset="0"/>
                          <a:cs typeface="Arial" panose="020B0604020202020204" pitchFamily="34" charset="0"/>
                        </a:rPr>
                        <a:t>Noise </a:t>
                      </a:r>
                    </a:p>
                    <a:p>
                      <a:pPr marL="285750" indent="-285750" algn="l">
                        <a:buFont typeface="Arial" panose="020B0604020202020204" pitchFamily="34" charset="0"/>
                        <a:buChar char="•"/>
                      </a:pPr>
                      <a:r>
                        <a:rPr lang="en-US" sz="2800" dirty="0" smtClean="0">
                          <a:latin typeface="Arial" panose="020B0604020202020204" pitchFamily="34" charset="0"/>
                          <a:cs typeface="Arial" panose="020B0604020202020204" pitchFamily="34" charset="0"/>
                        </a:rPr>
                        <a:t>Intensity</a:t>
                      </a:r>
                      <a:r>
                        <a:rPr lang="en-US" sz="2800" baseline="0" dirty="0" smtClean="0">
                          <a:latin typeface="Arial" panose="020B0604020202020204" pitchFamily="34" charset="0"/>
                          <a:cs typeface="Arial" panose="020B0604020202020204" pitchFamily="34" charset="0"/>
                        </a:rPr>
                        <a:t> inhomogeneity</a:t>
                      </a:r>
                    </a:p>
                    <a:p>
                      <a:pPr marL="285750" indent="-285750" algn="l">
                        <a:buFont typeface="Arial" panose="020B0604020202020204" pitchFamily="34" charset="0"/>
                        <a:buChar char="•"/>
                      </a:pPr>
                      <a:r>
                        <a:rPr lang="en-US" sz="2800" baseline="0" dirty="0" smtClean="0">
                          <a:latin typeface="Arial" panose="020B0604020202020204" pitchFamily="34" charset="0"/>
                          <a:cs typeface="Arial" panose="020B0604020202020204" pitchFamily="34" charset="0"/>
                        </a:rPr>
                        <a:t>Non-standardized scale</a:t>
                      </a:r>
                      <a:endParaRPr lang="en-US" sz="2800" dirty="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Shape, size and location unpredictable</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Tumor cells affect nearby healthy cells</a:t>
                      </a:r>
                    </a:p>
                    <a:p>
                      <a:pPr algn="ctr"/>
                      <a:endParaRPr lang="en-US" sz="2800" dirty="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Huge image size</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Imbalanced dataset</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Variation in expert labelling</a:t>
                      </a:r>
                    </a:p>
                    <a:p>
                      <a:pPr algn="ctr"/>
                      <a:endParaRPr lang="en-US" sz="2800" dirty="0">
                        <a:latin typeface="Arial" panose="020B0604020202020204" pitchFamily="34" charset="0"/>
                        <a:cs typeface="Arial" panose="020B0604020202020204" pitchFamily="34" charset="0"/>
                      </a:endParaRPr>
                    </a:p>
                  </a:txBody>
                  <a:tcPr/>
                </a:tc>
              </a:tr>
            </a:tbl>
          </a:graphicData>
        </a:graphic>
      </p:graphicFrame>
      <p:sp>
        <p:nvSpPr>
          <p:cNvPr id="7" name="TextBox 6"/>
          <p:cNvSpPr txBox="1"/>
          <p:nvPr/>
        </p:nvSpPr>
        <p:spPr>
          <a:xfrm>
            <a:off x="38909" y="5145932"/>
            <a:ext cx="12104451" cy="954107"/>
          </a:xfrm>
          <a:prstGeom prst="rect">
            <a:avLst/>
          </a:prstGeom>
          <a:noFill/>
          <a:ln w="19050">
            <a:solidFill>
              <a:srgbClr val="00B050"/>
            </a:solidFill>
          </a:ln>
        </p:spPr>
        <p:txBody>
          <a:bodyPr wrap="square" rtlCol="0">
            <a:spAutoFit/>
          </a:bodyPr>
          <a:lstStyle/>
          <a:p>
            <a:r>
              <a:rPr lang="en-US" sz="2800" b="1" dirty="0" smtClean="0">
                <a:solidFill>
                  <a:srgbClr val="00B050"/>
                </a:solidFill>
                <a:latin typeface="Verdana" panose="020B0604030504040204" pitchFamily="34" charset="0"/>
                <a:ea typeface="Verdana" panose="020B0604030504040204" pitchFamily="34" charset="0"/>
                <a:cs typeface="Verdana" panose="020B0604030504040204" pitchFamily="34" charset="0"/>
              </a:rPr>
              <a:t>Please Note: </a:t>
            </a:r>
            <a:r>
              <a:rPr lang="en-US" sz="2800" dirty="0" smtClean="0">
                <a:latin typeface="Verdana" panose="020B0604030504040204" pitchFamily="34" charset="0"/>
                <a:ea typeface="Verdana" panose="020B0604030504040204" pitchFamily="34" charset="0"/>
                <a:cs typeface="Verdana" panose="020B0604030504040204" pitchFamily="34" charset="0"/>
              </a:rPr>
              <a:t>In this case study, I focus on presenting a feasible solution, and not on finding a research gap.</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916330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MRI-based Brain Tumor Segmentation</a:t>
            </a:r>
            <a:endParaRPr lang="en-US" dirty="0"/>
          </a:p>
        </p:txBody>
      </p:sp>
      <p:sp>
        <p:nvSpPr>
          <p:cNvPr id="4" name="TextBox 3"/>
          <p:cNvSpPr txBox="1"/>
          <p:nvPr/>
        </p:nvSpPr>
        <p:spPr>
          <a:xfrm>
            <a:off x="87549" y="728637"/>
            <a:ext cx="1201366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 categories of challenges</a:t>
            </a:r>
            <a:endPar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789137472"/>
              </p:ext>
            </p:extLst>
          </p:nvPr>
        </p:nvGraphicFramePr>
        <p:xfrm>
          <a:off x="0" y="1910330"/>
          <a:ext cx="12192000" cy="2807981"/>
        </p:xfrm>
        <a:graphic>
          <a:graphicData uri="http://schemas.openxmlformats.org/drawingml/2006/table">
            <a:tbl>
              <a:tblPr firstRow="1" bandRow="1">
                <a:tableStyleId>{5940675A-B579-460E-94D1-54222C63F5DA}</a:tableStyleId>
              </a:tblPr>
              <a:tblGrid>
                <a:gridCol w="4064000"/>
                <a:gridCol w="4064000"/>
                <a:gridCol w="4064000"/>
              </a:tblGrid>
              <a:tr h="582941">
                <a:tc>
                  <a:txBody>
                    <a:bodyPr/>
                    <a:lstStyle/>
                    <a:p>
                      <a:pPr algn="ctr"/>
                      <a:r>
                        <a:rPr lang="en-US" sz="2800" b="1" dirty="0" smtClean="0">
                          <a:latin typeface="Arial" panose="020B0604020202020204" pitchFamily="34" charset="0"/>
                          <a:cs typeface="Arial" panose="020B0604020202020204" pitchFamily="34" charset="0"/>
                        </a:rPr>
                        <a:t>1. MRI Artifacts</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pPr algn="ctr"/>
                      <a:r>
                        <a:rPr lang="en-US" sz="2800" b="1" dirty="0" smtClean="0">
                          <a:latin typeface="Arial" panose="020B0604020202020204" pitchFamily="34" charset="0"/>
                          <a:cs typeface="Arial" panose="020B0604020202020204" pitchFamily="34" charset="0"/>
                        </a:rPr>
                        <a:t>2.</a:t>
                      </a:r>
                      <a:r>
                        <a:rPr lang="en-US" sz="2800" b="1" baseline="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Glioma Features</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pPr algn="ctr"/>
                      <a:r>
                        <a:rPr lang="en-US" sz="2800" b="1" dirty="0" smtClean="0">
                          <a:latin typeface="Arial" panose="020B0604020202020204" pitchFamily="34" charset="0"/>
                          <a:cs typeface="Arial" panose="020B0604020202020204" pitchFamily="34" charset="0"/>
                        </a:rPr>
                        <a:t>3.</a:t>
                      </a:r>
                      <a:r>
                        <a:rPr lang="en-US" sz="2800" b="1" baseline="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Dataset</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r>
              <a:tr h="1868609">
                <a:tc>
                  <a:txBody>
                    <a:bodyPr/>
                    <a:lstStyle/>
                    <a:p>
                      <a:pPr marL="285750" indent="-285750" algn="l">
                        <a:buFont typeface="Arial" panose="020B0604020202020204" pitchFamily="34" charset="0"/>
                        <a:buChar char="•"/>
                      </a:pPr>
                      <a:r>
                        <a:rPr lang="en-US" sz="2800" dirty="0" smtClean="0">
                          <a:latin typeface="Arial" panose="020B0604020202020204" pitchFamily="34" charset="0"/>
                          <a:cs typeface="Arial" panose="020B0604020202020204" pitchFamily="34" charset="0"/>
                        </a:rPr>
                        <a:t>Noise </a:t>
                      </a:r>
                    </a:p>
                    <a:p>
                      <a:pPr marL="285750" indent="-285750" algn="l">
                        <a:buFont typeface="Arial" panose="020B0604020202020204" pitchFamily="34" charset="0"/>
                        <a:buChar char="•"/>
                      </a:pPr>
                      <a:r>
                        <a:rPr lang="en-US" sz="2800" dirty="0" smtClean="0">
                          <a:latin typeface="Arial" panose="020B0604020202020204" pitchFamily="34" charset="0"/>
                          <a:cs typeface="Arial" panose="020B0604020202020204" pitchFamily="34" charset="0"/>
                        </a:rPr>
                        <a:t>Intensity</a:t>
                      </a:r>
                      <a:r>
                        <a:rPr lang="en-US" sz="2800" baseline="0" dirty="0" smtClean="0">
                          <a:latin typeface="Arial" panose="020B0604020202020204" pitchFamily="34" charset="0"/>
                          <a:cs typeface="Arial" panose="020B0604020202020204" pitchFamily="34" charset="0"/>
                        </a:rPr>
                        <a:t> inhomogeneity</a:t>
                      </a:r>
                    </a:p>
                    <a:p>
                      <a:pPr marL="285750" indent="-285750" algn="l">
                        <a:buFont typeface="Arial" panose="020B0604020202020204" pitchFamily="34" charset="0"/>
                        <a:buChar char="•"/>
                      </a:pPr>
                      <a:r>
                        <a:rPr lang="en-US" sz="2800" baseline="0" dirty="0" smtClean="0">
                          <a:latin typeface="Arial" panose="020B0604020202020204" pitchFamily="34" charset="0"/>
                          <a:cs typeface="Arial" panose="020B0604020202020204" pitchFamily="34" charset="0"/>
                        </a:rPr>
                        <a:t>Non-standardized scale</a:t>
                      </a:r>
                      <a:endParaRPr lang="en-US" sz="2800" dirty="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Shape, size and location unpredictable</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Tumor cells affect nearby healthy cells</a:t>
                      </a:r>
                    </a:p>
                    <a:p>
                      <a:pPr algn="ctr"/>
                      <a:endParaRPr lang="en-US" sz="2800" dirty="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Huge image size</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Imbalanced </a:t>
                      </a:r>
                      <a:r>
                        <a:rPr lang="en-US" sz="2800" dirty="0" smtClean="0">
                          <a:latin typeface="Arial" panose="020B0604020202020204" pitchFamily="34" charset="0"/>
                          <a:ea typeface="Verdana" panose="020B0604030504040204" pitchFamily="34" charset="0"/>
                          <a:cs typeface="Arial" panose="020B0604020202020204" pitchFamily="34" charset="0"/>
                        </a:rPr>
                        <a:t>labels</a:t>
                      </a:r>
                      <a:endParaRPr lang="en-US" sz="2800" dirty="0" smtClean="0">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Variation in expert labelling</a:t>
                      </a:r>
                    </a:p>
                    <a:p>
                      <a:pPr algn="ctr"/>
                      <a:endParaRPr lang="en-US" sz="2800" dirty="0">
                        <a:latin typeface="Arial" panose="020B0604020202020204" pitchFamily="34" charset="0"/>
                        <a:cs typeface="Arial" panose="020B0604020202020204" pitchFamily="34" charset="0"/>
                      </a:endParaRPr>
                    </a:p>
                  </a:txBody>
                  <a:tcPr/>
                </a:tc>
              </a:tr>
            </a:tbl>
          </a:graphicData>
        </a:graphic>
      </p:graphicFrame>
      <p:sp>
        <p:nvSpPr>
          <p:cNvPr id="5" name="Rounded Rectangle 4"/>
          <p:cNvSpPr/>
          <p:nvPr/>
        </p:nvSpPr>
        <p:spPr>
          <a:xfrm>
            <a:off x="239351" y="5357329"/>
            <a:ext cx="3511685" cy="1361873"/>
          </a:xfrm>
          <a:prstGeom prst="roundRect">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MRI Pre-processing</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6" name="Down Arrow 5"/>
          <p:cNvSpPr/>
          <p:nvPr/>
        </p:nvSpPr>
        <p:spPr>
          <a:xfrm>
            <a:off x="1747138" y="4766751"/>
            <a:ext cx="496110" cy="542137"/>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1018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MRI Pre-processing</a:t>
            </a:r>
            <a:endParaRPr lang="en-US" dirty="0"/>
          </a:p>
        </p:txBody>
      </p:sp>
      <p:pic>
        <p:nvPicPr>
          <p:cNvPr id="4" name="Picture 3"/>
          <p:cNvPicPr/>
          <p:nvPr/>
        </p:nvPicPr>
        <p:blipFill rotWithShape="1">
          <a:blip r:embed="rId3"/>
          <a:srcRect l="50633" r="1568" b="5342"/>
          <a:stretch/>
        </p:blipFill>
        <p:spPr>
          <a:xfrm>
            <a:off x="8892053" y="3883911"/>
            <a:ext cx="3239310" cy="1568245"/>
          </a:xfrm>
          <a:prstGeom prst="rect">
            <a:avLst/>
          </a:prstGeom>
        </p:spPr>
      </p:pic>
      <p:pic>
        <p:nvPicPr>
          <p:cNvPr id="5" name="Picture 4"/>
          <p:cNvPicPr/>
          <p:nvPr/>
        </p:nvPicPr>
        <p:blipFill rotWithShape="1">
          <a:blip r:embed="rId4"/>
          <a:srcRect l="51276" b="2644"/>
          <a:stretch/>
        </p:blipFill>
        <p:spPr>
          <a:xfrm>
            <a:off x="8906695" y="5548008"/>
            <a:ext cx="3181916" cy="1162209"/>
          </a:xfrm>
          <a:prstGeom prst="rect">
            <a:avLst/>
          </a:prstGeom>
        </p:spPr>
      </p:pic>
      <p:sp>
        <p:nvSpPr>
          <p:cNvPr id="6" name="Down Arrow 5"/>
          <p:cNvSpPr/>
          <p:nvPr/>
        </p:nvSpPr>
        <p:spPr>
          <a:xfrm>
            <a:off x="10405821" y="5126012"/>
            <a:ext cx="211773" cy="392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7" name="Picture 6"/>
          <p:cNvPicPr/>
          <p:nvPr/>
        </p:nvPicPr>
        <p:blipFill rotWithShape="1">
          <a:blip r:embed="rId5"/>
          <a:srcRect l="2160" t="1331" r="634" b="13804"/>
          <a:stretch/>
        </p:blipFill>
        <p:spPr>
          <a:xfrm>
            <a:off x="3667221" y="3963557"/>
            <a:ext cx="4941758" cy="2324911"/>
          </a:xfrm>
          <a:prstGeom prst="rect">
            <a:avLst/>
          </a:prstGeom>
        </p:spPr>
      </p:pic>
      <p:pic>
        <p:nvPicPr>
          <p:cNvPr id="8" name="Picture 7"/>
          <p:cNvPicPr>
            <a:picLocks noChangeAspect="1"/>
          </p:cNvPicPr>
          <p:nvPr/>
        </p:nvPicPr>
        <p:blipFill rotWithShape="1">
          <a:blip r:embed="rId6"/>
          <a:srcRect r="-320" b="10620"/>
          <a:stretch/>
        </p:blipFill>
        <p:spPr>
          <a:xfrm>
            <a:off x="0" y="3963558"/>
            <a:ext cx="3433864" cy="2324911"/>
          </a:xfrm>
          <a:prstGeom prst="rect">
            <a:avLst/>
          </a:prstGeom>
        </p:spPr>
      </p:pic>
      <p:graphicFrame>
        <p:nvGraphicFramePr>
          <p:cNvPr id="9" name="Diagram 8"/>
          <p:cNvGraphicFramePr/>
          <p:nvPr>
            <p:extLst>
              <p:ext uri="{D42A27DB-BD31-4B8C-83A1-F6EECF244321}">
                <p14:modId xmlns:p14="http://schemas.microsoft.com/office/powerpoint/2010/main" val="3663471580"/>
              </p:ext>
            </p:extLst>
          </p:nvPr>
        </p:nvGraphicFramePr>
        <p:xfrm>
          <a:off x="59338" y="783313"/>
          <a:ext cx="12072025" cy="15495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TextBox 10"/>
          <p:cNvSpPr txBox="1"/>
          <p:nvPr/>
        </p:nvSpPr>
        <p:spPr>
          <a:xfrm>
            <a:off x="4258038" y="2393898"/>
            <a:ext cx="3840965" cy="1569660"/>
          </a:xfrm>
          <a:prstGeom prst="rect">
            <a:avLst/>
          </a:prstGeom>
          <a:noFill/>
        </p:spPr>
        <p:txBody>
          <a:bodyPr wrap="square" rtlCol="0">
            <a:spAutoFit/>
          </a:bodyPr>
          <a:lstStyle/>
          <a:p>
            <a:pPr algn="ctr"/>
            <a:r>
              <a:rPr lang="en-US" sz="2400" dirty="0">
                <a:latin typeface="Verdana" panose="020B0604030504040204" pitchFamily="34" charset="0"/>
                <a:ea typeface="Verdana" panose="020B0604030504040204" pitchFamily="34" charset="0"/>
                <a:cs typeface="Verdana" panose="020B0604030504040204" pitchFamily="34" charset="0"/>
              </a:rPr>
              <a:t>To </a:t>
            </a:r>
            <a:r>
              <a:rPr lang="en-US" sz="2400" dirty="0">
                <a:solidFill>
                  <a:srgbClr val="C00000"/>
                </a:solidFill>
                <a:latin typeface="Verdana" panose="020B0604030504040204" pitchFamily="34" charset="0"/>
                <a:ea typeface="Verdana" panose="020B0604030504040204" pitchFamily="34" charset="0"/>
                <a:cs typeface="Verdana" panose="020B0604030504040204" pitchFamily="34" charset="0"/>
              </a:rPr>
              <a:t>remove intensity variations </a:t>
            </a:r>
            <a:r>
              <a:rPr lang="en-US" sz="2400" dirty="0">
                <a:latin typeface="Verdana" panose="020B0604030504040204" pitchFamily="34" charset="0"/>
                <a:ea typeface="Verdana" panose="020B0604030504040204" pitchFamily="34" charset="0"/>
                <a:cs typeface="Verdana" panose="020B0604030504040204" pitchFamily="34" charset="0"/>
              </a:rPr>
              <a:t>caused by difference in magnetic </a:t>
            </a:r>
            <a:r>
              <a:rPr lang="en-US" sz="2400" dirty="0" smtClean="0">
                <a:latin typeface="Verdana" panose="020B0604030504040204" pitchFamily="34" charset="0"/>
                <a:ea typeface="Verdana" panose="020B0604030504040204" pitchFamily="34" charset="0"/>
                <a:cs typeface="Verdana" panose="020B0604030504040204" pitchFamily="34" charset="0"/>
              </a:rPr>
              <a:t>field </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p:cNvSpPr txBox="1"/>
          <p:nvPr/>
        </p:nvSpPr>
        <p:spPr>
          <a:xfrm>
            <a:off x="8689819" y="2332905"/>
            <a:ext cx="3615669" cy="1569660"/>
          </a:xfrm>
          <a:prstGeom prst="rect">
            <a:avLst/>
          </a:prstGeom>
          <a:noFill/>
        </p:spPr>
        <p:txBody>
          <a:bodyPr wrap="square" rtlCol="0">
            <a:spAutoFit/>
          </a:bodyPr>
          <a:lstStyle/>
          <a:p>
            <a:pPr algn="ctr"/>
            <a:r>
              <a:rPr lang="en-US" sz="2400" dirty="0">
                <a:latin typeface="Verdana" panose="020B0604030504040204" pitchFamily="34" charset="0"/>
                <a:ea typeface="Verdana" panose="020B0604030504040204" pitchFamily="34" charset="0"/>
                <a:cs typeface="Verdana" panose="020B0604030504040204" pitchFamily="34" charset="0"/>
              </a:rPr>
              <a:t>To </a:t>
            </a:r>
            <a:r>
              <a:rPr lang="en-US" sz="2400" dirty="0">
                <a:solidFill>
                  <a:srgbClr val="C00000"/>
                </a:solidFill>
                <a:latin typeface="Verdana" panose="020B0604030504040204" pitchFamily="34" charset="0"/>
                <a:ea typeface="Verdana" panose="020B0604030504040204" pitchFamily="34" charset="0"/>
                <a:cs typeface="Verdana" panose="020B0604030504040204" pitchFamily="34" charset="0"/>
              </a:rPr>
              <a:t>standardize intensity </a:t>
            </a:r>
            <a:r>
              <a:rPr lang="en-US" sz="24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scales </a:t>
            </a:r>
            <a:r>
              <a:rPr lang="en-US" sz="2400" dirty="0" smtClean="0">
                <a:latin typeface="Verdana" panose="020B0604030504040204" pitchFamily="34" charset="0"/>
                <a:ea typeface="Verdana" panose="020B0604030504040204" pitchFamily="34" charset="0"/>
                <a:cs typeface="Verdana" panose="020B0604030504040204" pitchFamily="34" charset="0"/>
              </a:rPr>
              <a:t>varied </a:t>
            </a:r>
            <a:r>
              <a:rPr lang="en-US" sz="2400" dirty="0">
                <a:latin typeface="Verdana" panose="020B0604030504040204" pitchFamily="34" charset="0"/>
                <a:ea typeface="Verdana" panose="020B0604030504040204" pitchFamily="34" charset="0"/>
                <a:cs typeface="Verdana" panose="020B0604030504040204" pitchFamily="34" charset="0"/>
              </a:rPr>
              <a:t>due to different acquisition </a:t>
            </a:r>
            <a:r>
              <a:rPr lang="en-US" sz="2400" dirty="0" smtClean="0">
                <a:latin typeface="Verdana" panose="020B0604030504040204" pitchFamily="34" charset="0"/>
                <a:ea typeface="Verdana" panose="020B0604030504040204" pitchFamily="34" charset="0"/>
                <a:cs typeface="Verdana" panose="020B0604030504040204" pitchFamily="34" charset="0"/>
              </a:rPr>
              <a:t>times</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p:cNvSpPr txBox="1"/>
          <p:nvPr/>
        </p:nvSpPr>
        <p:spPr>
          <a:xfrm>
            <a:off x="-173743" y="2393898"/>
            <a:ext cx="3840965" cy="830997"/>
          </a:xfrm>
          <a:prstGeom prst="rect">
            <a:avLst/>
          </a:prstGeom>
          <a:noFill/>
        </p:spPr>
        <p:txBody>
          <a:bodyPr wrap="square" rtlCol="0">
            <a:spAutoFit/>
          </a:bodyP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To </a:t>
            </a:r>
            <a:r>
              <a:rPr lang="en-US" sz="24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improve contrast </a:t>
            </a:r>
            <a:r>
              <a:rPr lang="en-US" sz="2400" dirty="0" smtClean="0">
                <a:latin typeface="Verdana" panose="020B0604030504040204" pitchFamily="34" charset="0"/>
                <a:ea typeface="Verdana" panose="020B0604030504040204" pitchFamily="34" charset="0"/>
                <a:cs typeface="Verdana" panose="020B0604030504040204" pitchFamily="34" charset="0"/>
              </a:rPr>
              <a:t>between brain tissues</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3" name="TextBox 2"/>
          <p:cNvSpPr txBox="1"/>
          <p:nvPr/>
        </p:nvSpPr>
        <p:spPr>
          <a:xfrm>
            <a:off x="239351" y="6225162"/>
            <a:ext cx="1284051" cy="646331"/>
          </a:xfrm>
          <a:prstGeom prst="rect">
            <a:avLst/>
          </a:prstGeom>
          <a:noFill/>
        </p:spPr>
        <p:txBody>
          <a:bodyPr wrap="square" rtlCol="0">
            <a:spAutoFit/>
          </a:bodyPr>
          <a:lstStyle/>
          <a:p>
            <a:pPr algn="ctr"/>
            <a:r>
              <a:rPr lang="en-US" b="1" dirty="0" smtClean="0"/>
              <a:t>Original Image</a:t>
            </a:r>
            <a:endParaRPr lang="en-US" b="1" dirty="0"/>
          </a:p>
        </p:txBody>
      </p:sp>
      <p:sp>
        <p:nvSpPr>
          <p:cNvPr id="14" name="TextBox 13"/>
          <p:cNvSpPr txBox="1"/>
          <p:nvPr/>
        </p:nvSpPr>
        <p:spPr>
          <a:xfrm>
            <a:off x="1975882" y="6233007"/>
            <a:ext cx="1284051" cy="646331"/>
          </a:xfrm>
          <a:prstGeom prst="rect">
            <a:avLst/>
          </a:prstGeom>
          <a:noFill/>
        </p:spPr>
        <p:txBody>
          <a:bodyPr wrap="square" rtlCol="0">
            <a:spAutoFit/>
          </a:bodyPr>
          <a:lstStyle/>
          <a:p>
            <a:pPr algn="ctr"/>
            <a:r>
              <a:rPr lang="en-US" b="1" dirty="0" smtClean="0"/>
              <a:t>Noise Suppressed</a:t>
            </a:r>
            <a:endParaRPr lang="en-US" b="1" dirty="0"/>
          </a:p>
        </p:txBody>
      </p:sp>
      <p:sp>
        <p:nvSpPr>
          <p:cNvPr id="15" name="TextBox 14"/>
          <p:cNvSpPr txBox="1"/>
          <p:nvPr/>
        </p:nvSpPr>
        <p:spPr>
          <a:xfrm>
            <a:off x="3958857" y="6233167"/>
            <a:ext cx="1284051" cy="646331"/>
          </a:xfrm>
          <a:prstGeom prst="rect">
            <a:avLst/>
          </a:prstGeom>
          <a:noFill/>
        </p:spPr>
        <p:txBody>
          <a:bodyPr wrap="square" rtlCol="0">
            <a:spAutoFit/>
          </a:bodyPr>
          <a:lstStyle/>
          <a:p>
            <a:pPr algn="ctr"/>
            <a:r>
              <a:rPr lang="en-US" b="1" dirty="0" smtClean="0"/>
              <a:t>Original Image</a:t>
            </a:r>
            <a:endParaRPr lang="en-US" b="1" dirty="0"/>
          </a:p>
        </p:txBody>
      </p:sp>
      <p:sp>
        <p:nvSpPr>
          <p:cNvPr id="16" name="TextBox 15"/>
          <p:cNvSpPr txBox="1"/>
          <p:nvPr/>
        </p:nvSpPr>
        <p:spPr>
          <a:xfrm>
            <a:off x="5289167" y="6213011"/>
            <a:ext cx="1778706" cy="646331"/>
          </a:xfrm>
          <a:prstGeom prst="rect">
            <a:avLst/>
          </a:prstGeom>
          <a:noFill/>
        </p:spPr>
        <p:txBody>
          <a:bodyPr wrap="square" rtlCol="0">
            <a:spAutoFit/>
          </a:bodyPr>
          <a:lstStyle/>
          <a:p>
            <a:pPr algn="ctr"/>
            <a:r>
              <a:rPr lang="en-US" b="1" dirty="0" smtClean="0"/>
              <a:t>Inhomogeneity field</a:t>
            </a:r>
            <a:endParaRPr lang="en-US" b="1" dirty="0"/>
          </a:p>
        </p:txBody>
      </p:sp>
      <p:sp>
        <p:nvSpPr>
          <p:cNvPr id="17" name="TextBox 16"/>
          <p:cNvSpPr txBox="1"/>
          <p:nvPr/>
        </p:nvSpPr>
        <p:spPr>
          <a:xfrm>
            <a:off x="6868065" y="6233006"/>
            <a:ext cx="1778706" cy="646331"/>
          </a:xfrm>
          <a:prstGeom prst="rect">
            <a:avLst/>
          </a:prstGeom>
          <a:noFill/>
        </p:spPr>
        <p:txBody>
          <a:bodyPr wrap="square" rtlCol="0">
            <a:spAutoFit/>
          </a:bodyPr>
          <a:lstStyle/>
          <a:p>
            <a:pPr algn="ctr"/>
            <a:r>
              <a:rPr lang="en-US" b="1" dirty="0" smtClean="0"/>
              <a:t>Corrected</a:t>
            </a:r>
          </a:p>
          <a:p>
            <a:pPr algn="ctr"/>
            <a:r>
              <a:rPr lang="en-US" b="1" dirty="0" smtClean="0"/>
              <a:t> Image</a:t>
            </a:r>
            <a:endParaRPr lang="en-US" b="1" dirty="0"/>
          </a:p>
        </p:txBody>
      </p:sp>
    </p:spTree>
    <p:extLst>
      <p:ext uri="{BB962C8B-B14F-4D97-AF65-F5344CB8AC3E}">
        <p14:creationId xmlns:p14="http://schemas.microsoft.com/office/powerpoint/2010/main" val="25818161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MRI-based Brain Tumor Segmentation</a:t>
            </a:r>
            <a:endParaRPr lang="en-US" dirty="0"/>
          </a:p>
        </p:txBody>
      </p:sp>
      <p:sp>
        <p:nvSpPr>
          <p:cNvPr id="4" name="TextBox 3"/>
          <p:cNvSpPr txBox="1"/>
          <p:nvPr/>
        </p:nvSpPr>
        <p:spPr>
          <a:xfrm>
            <a:off x="87549" y="728637"/>
            <a:ext cx="1201366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 categories of challenges</a:t>
            </a:r>
            <a:endPar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939986"/>
              </p:ext>
            </p:extLst>
          </p:nvPr>
        </p:nvGraphicFramePr>
        <p:xfrm>
          <a:off x="0" y="1910330"/>
          <a:ext cx="12192000" cy="2807981"/>
        </p:xfrm>
        <a:graphic>
          <a:graphicData uri="http://schemas.openxmlformats.org/drawingml/2006/table">
            <a:tbl>
              <a:tblPr firstRow="1" bandRow="1">
                <a:tableStyleId>{5940675A-B579-460E-94D1-54222C63F5DA}</a:tableStyleId>
              </a:tblPr>
              <a:tblGrid>
                <a:gridCol w="4064000"/>
                <a:gridCol w="4064000"/>
                <a:gridCol w="4064000"/>
              </a:tblGrid>
              <a:tr h="582941">
                <a:tc>
                  <a:txBody>
                    <a:bodyPr/>
                    <a:lstStyle/>
                    <a:p>
                      <a:pPr algn="ctr"/>
                      <a:r>
                        <a:rPr lang="en-US" sz="2800" b="1" dirty="0" smtClean="0">
                          <a:latin typeface="Arial" panose="020B0604020202020204" pitchFamily="34" charset="0"/>
                          <a:cs typeface="Arial" panose="020B0604020202020204" pitchFamily="34" charset="0"/>
                        </a:rPr>
                        <a:t>1. MRI Artifacts</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pPr algn="ctr"/>
                      <a:r>
                        <a:rPr lang="en-US" sz="2800" b="1" dirty="0" smtClean="0">
                          <a:latin typeface="Arial" panose="020B0604020202020204" pitchFamily="34" charset="0"/>
                          <a:cs typeface="Arial" panose="020B0604020202020204" pitchFamily="34" charset="0"/>
                        </a:rPr>
                        <a:t>2.</a:t>
                      </a:r>
                      <a:r>
                        <a:rPr lang="en-US" sz="2800" b="1" baseline="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Glioma Features</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pPr algn="ctr"/>
                      <a:r>
                        <a:rPr lang="en-US" sz="2800" b="1" dirty="0" smtClean="0">
                          <a:latin typeface="Arial" panose="020B0604020202020204" pitchFamily="34" charset="0"/>
                          <a:cs typeface="Arial" panose="020B0604020202020204" pitchFamily="34" charset="0"/>
                        </a:rPr>
                        <a:t>3.</a:t>
                      </a:r>
                      <a:r>
                        <a:rPr lang="en-US" sz="2800" b="1" baseline="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Dataset</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r>
              <a:tr h="1868609">
                <a:tc>
                  <a:txBody>
                    <a:bodyPr/>
                    <a:lstStyle/>
                    <a:p>
                      <a:pPr marL="285750" indent="-285750" algn="l">
                        <a:buFont typeface="Arial" panose="020B0604020202020204" pitchFamily="34" charset="0"/>
                        <a:buChar char="•"/>
                      </a:pPr>
                      <a:r>
                        <a:rPr lang="en-US" sz="2800" dirty="0" smtClean="0">
                          <a:latin typeface="Arial" panose="020B0604020202020204" pitchFamily="34" charset="0"/>
                          <a:cs typeface="Arial" panose="020B0604020202020204" pitchFamily="34" charset="0"/>
                        </a:rPr>
                        <a:t>Noise </a:t>
                      </a:r>
                    </a:p>
                    <a:p>
                      <a:pPr marL="285750" indent="-285750" algn="l">
                        <a:buFont typeface="Arial" panose="020B0604020202020204" pitchFamily="34" charset="0"/>
                        <a:buChar char="•"/>
                      </a:pPr>
                      <a:r>
                        <a:rPr lang="en-US" sz="2800" dirty="0" smtClean="0">
                          <a:latin typeface="Arial" panose="020B0604020202020204" pitchFamily="34" charset="0"/>
                          <a:cs typeface="Arial" panose="020B0604020202020204" pitchFamily="34" charset="0"/>
                        </a:rPr>
                        <a:t>Intensity</a:t>
                      </a:r>
                      <a:r>
                        <a:rPr lang="en-US" sz="2800" baseline="0" dirty="0" smtClean="0">
                          <a:latin typeface="Arial" panose="020B0604020202020204" pitchFamily="34" charset="0"/>
                          <a:cs typeface="Arial" panose="020B0604020202020204" pitchFamily="34" charset="0"/>
                        </a:rPr>
                        <a:t> inhomogeneity</a:t>
                      </a:r>
                    </a:p>
                    <a:p>
                      <a:pPr marL="285750" indent="-285750" algn="l">
                        <a:buFont typeface="Arial" panose="020B0604020202020204" pitchFamily="34" charset="0"/>
                        <a:buChar char="•"/>
                      </a:pPr>
                      <a:r>
                        <a:rPr lang="en-US" sz="2800" baseline="0" dirty="0" smtClean="0">
                          <a:latin typeface="Arial" panose="020B0604020202020204" pitchFamily="34" charset="0"/>
                          <a:cs typeface="Arial" panose="020B0604020202020204" pitchFamily="34" charset="0"/>
                        </a:rPr>
                        <a:t>Non-standardized scale</a:t>
                      </a:r>
                      <a:endParaRPr lang="en-US" sz="2800" dirty="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Shape, size and location unpredictable</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Tumor cells affect nearby healthy cells</a:t>
                      </a:r>
                    </a:p>
                    <a:p>
                      <a:pPr algn="ctr"/>
                      <a:endParaRPr lang="en-US" sz="2800" dirty="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Huge image size</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Imbalanced </a:t>
                      </a:r>
                      <a:r>
                        <a:rPr lang="en-US" sz="2800" dirty="0" smtClean="0">
                          <a:latin typeface="Arial" panose="020B0604020202020204" pitchFamily="34" charset="0"/>
                          <a:ea typeface="Verdana" panose="020B0604030504040204" pitchFamily="34" charset="0"/>
                          <a:cs typeface="Arial" panose="020B0604020202020204" pitchFamily="34" charset="0"/>
                        </a:rPr>
                        <a:t>labels</a:t>
                      </a:r>
                      <a:endParaRPr lang="en-US" sz="2800" dirty="0" smtClean="0">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Variation in expert labelling</a:t>
                      </a:r>
                    </a:p>
                    <a:p>
                      <a:pPr algn="ctr"/>
                      <a:endParaRPr lang="en-US" sz="2800" dirty="0">
                        <a:latin typeface="Arial" panose="020B0604020202020204" pitchFamily="34" charset="0"/>
                        <a:cs typeface="Arial" panose="020B0604020202020204" pitchFamily="34" charset="0"/>
                      </a:endParaRPr>
                    </a:p>
                  </a:txBody>
                  <a:tcPr/>
                </a:tc>
              </a:tr>
            </a:tbl>
          </a:graphicData>
        </a:graphic>
      </p:graphicFrame>
      <p:sp>
        <p:nvSpPr>
          <p:cNvPr id="5" name="Rounded Rectangle 4"/>
          <p:cNvSpPr/>
          <p:nvPr/>
        </p:nvSpPr>
        <p:spPr>
          <a:xfrm>
            <a:off x="239350" y="5308888"/>
            <a:ext cx="3511685" cy="1361873"/>
          </a:xfrm>
          <a:prstGeom prst="roundRect">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MRI Pre-processing</a:t>
            </a:r>
          </a:p>
        </p:txBody>
      </p:sp>
      <p:sp>
        <p:nvSpPr>
          <p:cNvPr id="11" name="Rounded Rectangle 10"/>
          <p:cNvSpPr/>
          <p:nvPr/>
        </p:nvSpPr>
        <p:spPr>
          <a:xfrm>
            <a:off x="4338536" y="5327948"/>
            <a:ext cx="3511685" cy="1361873"/>
          </a:xfrm>
          <a:prstGeom prst="roundRect">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Convolutional Neural </a:t>
            </a:r>
            <a:r>
              <a:rPr lang="en-US" sz="2400" dirty="0" smtClean="0">
                <a:latin typeface="Verdana" panose="020B0604030504040204" pitchFamily="34" charset="0"/>
                <a:ea typeface="Verdana" panose="020B0604030504040204" pitchFamily="34" charset="0"/>
                <a:cs typeface="Verdana" panose="020B0604030504040204" pitchFamily="34" charset="0"/>
              </a:rPr>
              <a:t>Network (CNN)</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9" name="Down Arrow 8"/>
          <p:cNvSpPr/>
          <p:nvPr/>
        </p:nvSpPr>
        <p:spPr>
          <a:xfrm>
            <a:off x="1747138" y="4766751"/>
            <a:ext cx="496110" cy="542137"/>
          </a:xfrm>
          <a:prstGeom prst="downArrow">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Down Arrow 9"/>
          <p:cNvSpPr/>
          <p:nvPr/>
        </p:nvSpPr>
        <p:spPr>
          <a:xfrm>
            <a:off x="5846323" y="4766750"/>
            <a:ext cx="496110" cy="542137"/>
          </a:xfrm>
          <a:prstGeom prst="downArrow">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29792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MRI-based Brain Tumor Segmentation</a:t>
            </a:r>
            <a:endParaRPr lang="en-US" dirty="0"/>
          </a:p>
        </p:txBody>
      </p:sp>
      <p:sp>
        <p:nvSpPr>
          <p:cNvPr id="4" name="TextBox 3"/>
          <p:cNvSpPr txBox="1"/>
          <p:nvPr/>
        </p:nvSpPr>
        <p:spPr>
          <a:xfrm>
            <a:off x="87549" y="728637"/>
            <a:ext cx="12013660"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 categories of challenges</a:t>
            </a:r>
            <a:endPar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79107501"/>
              </p:ext>
            </p:extLst>
          </p:nvPr>
        </p:nvGraphicFramePr>
        <p:xfrm>
          <a:off x="0" y="1910330"/>
          <a:ext cx="12192000" cy="2807981"/>
        </p:xfrm>
        <a:graphic>
          <a:graphicData uri="http://schemas.openxmlformats.org/drawingml/2006/table">
            <a:tbl>
              <a:tblPr firstRow="1" bandRow="1">
                <a:tableStyleId>{5940675A-B579-460E-94D1-54222C63F5DA}</a:tableStyleId>
              </a:tblPr>
              <a:tblGrid>
                <a:gridCol w="4064000"/>
                <a:gridCol w="4064000"/>
                <a:gridCol w="4064000"/>
              </a:tblGrid>
              <a:tr h="582941">
                <a:tc>
                  <a:txBody>
                    <a:bodyPr/>
                    <a:lstStyle/>
                    <a:p>
                      <a:pPr algn="ctr"/>
                      <a:r>
                        <a:rPr lang="en-US" sz="2800" b="1" dirty="0" smtClean="0">
                          <a:latin typeface="Arial" panose="020B0604020202020204" pitchFamily="34" charset="0"/>
                          <a:cs typeface="Arial" panose="020B0604020202020204" pitchFamily="34" charset="0"/>
                        </a:rPr>
                        <a:t>1. MRI Artifacts</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pPr algn="ctr"/>
                      <a:r>
                        <a:rPr lang="en-US" sz="2800" b="1" dirty="0" smtClean="0">
                          <a:latin typeface="Arial" panose="020B0604020202020204" pitchFamily="34" charset="0"/>
                          <a:cs typeface="Arial" panose="020B0604020202020204" pitchFamily="34" charset="0"/>
                        </a:rPr>
                        <a:t>2.</a:t>
                      </a:r>
                      <a:r>
                        <a:rPr lang="en-US" sz="2800" b="1" baseline="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Glioma Features</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pPr algn="ctr"/>
                      <a:r>
                        <a:rPr lang="en-US" sz="2800" b="1" dirty="0" smtClean="0">
                          <a:latin typeface="Arial" panose="020B0604020202020204" pitchFamily="34" charset="0"/>
                          <a:cs typeface="Arial" panose="020B0604020202020204" pitchFamily="34" charset="0"/>
                        </a:rPr>
                        <a:t>3.</a:t>
                      </a:r>
                      <a:r>
                        <a:rPr lang="en-US" sz="2800" b="1" baseline="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Dataset</a:t>
                      </a:r>
                      <a:endParaRPr lang="en-US" sz="2800" b="1" dirty="0">
                        <a:latin typeface="Arial" panose="020B0604020202020204" pitchFamily="34" charset="0"/>
                        <a:cs typeface="Arial" panose="020B0604020202020204" pitchFamily="34" charset="0"/>
                      </a:endParaRPr>
                    </a:p>
                  </a:txBody>
                  <a:tcPr>
                    <a:solidFill>
                      <a:schemeClr val="accent1">
                        <a:lumMod val="60000"/>
                        <a:lumOff val="40000"/>
                      </a:schemeClr>
                    </a:solidFill>
                  </a:tcPr>
                </a:tc>
              </a:tr>
              <a:tr h="1868609">
                <a:tc>
                  <a:txBody>
                    <a:bodyPr/>
                    <a:lstStyle/>
                    <a:p>
                      <a:pPr marL="285750" indent="-285750" algn="l">
                        <a:buFont typeface="Arial" panose="020B0604020202020204" pitchFamily="34" charset="0"/>
                        <a:buChar char="•"/>
                      </a:pPr>
                      <a:r>
                        <a:rPr lang="en-US" sz="2800" dirty="0" smtClean="0">
                          <a:latin typeface="Arial" panose="020B0604020202020204" pitchFamily="34" charset="0"/>
                          <a:cs typeface="Arial" panose="020B0604020202020204" pitchFamily="34" charset="0"/>
                        </a:rPr>
                        <a:t>Noise </a:t>
                      </a:r>
                    </a:p>
                    <a:p>
                      <a:pPr marL="285750" indent="-285750" algn="l">
                        <a:buFont typeface="Arial" panose="020B0604020202020204" pitchFamily="34" charset="0"/>
                        <a:buChar char="•"/>
                      </a:pPr>
                      <a:r>
                        <a:rPr lang="en-US" sz="2800" dirty="0" smtClean="0">
                          <a:latin typeface="Arial" panose="020B0604020202020204" pitchFamily="34" charset="0"/>
                          <a:cs typeface="Arial" panose="020B0604020202020204" pitchFamily="34" charset="0"/>
                        </a:rPr>
                        <a:t>Intensity</a:t>
                      </a:r>
                      <a:r>
                        <a:rPr lang="en-US" sz="2800" baseline="0" dirty="0" smtClean="0">
                          <a:latin typeface="Arial" panose="020B0604020202020204" pitchFamily="34" charset="0"/>
                          <a:cs typeface="Arial" panose="020B0604020202020204" pitchFamily="34" charset="0"/>
                        </a:rPr>
                        <a:t> inhomogeneity</a:t>
                      </a:r>
                    </a:p>
                    <a:p>
                      <a:pPr marL="285750" indent="-285750" algn="l">
                        <a:buFont typeface="Arial" panose="020B0604020202020204" pitchFamily="34" charset="0"/>
                        <a:buChar char="•"/>
                      </a:pPr>
                      <a:r>
                        <a:rPr lang="en-US" sz="2800" baseline="0" dirty="0" smtClean="0">
                          <a:latin typeface="Arial" panose="020B0604020202020204" pitchFamily="34" charset="0"/>
                          <a:cs typeface="Arial" panose="020B0604020202020204" pitchFamily="34" charset="0"/>
                        </a:rPr>
                        <a:t>Non-standardized scale</a:t>
                      </a:r>
                      <a:endParaRPr lang="en-US" sz="2800" dirty="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Shape, size and location unpredictable</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Tumor cells affect nearby healthy cells</a:t>
                      </a:r>
                    </a:p>
                    <a:p>
                      <a:pPr algn="ctr"/>
                      <a:endParaRPr lang="en-US" sz="2800" dirty="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Huge image size</a:t>
                      </a: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Class</a:t>
                      </a:r>
                      <a:r>
                        <a:rPr lang="en-US" sz="2800" baseline="0" dirty="0" smtClean="0">
                          <a:latin typeface="Arial" panose="020B0604020202020204" pitchFamily="34" charset="0"/>
                          <a:ea typeface="Verdana" panose="020B0604030504040204" pitchFamily="34" charset="0"/>
                          <a:cs typeface="Arial" panose="020B0604020202020204" pitchFamily="34" charset="0"/>
                        </a:rPr>
                        <a:t> imbalance</a:t>
                      </a:r>
                      <a:endParaRPr lang="en-US" sz="2800" dirty="0" smtClean="0">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US" sz="2800" dirty="0" smtClean="0">
                          <a:latin typeface="Arial" panose="020B0604020202020204" pitchFamily="34" charset="0"/>
                          <a:ea typeface="Verdana" panose="020B0604030504040204" pitchFamily="34" charset="0"/>
                          <a:cs typeface="Arial" panose="020B0604020202020204" pitchFamily="34" charset="0"/>
                        </a:rPr>
                        <a:t>Variation in expert labelling</a:t>
                      </a:r>
                    </a:p>
                    <a:p>
                      <a:pPr algn="ctr"/>
                      <a:endParaRPr lang="en-US" sz="2800" dirty="0">
                        <a:latin typeface="Arial" panose="020B0604020202020204" pitchFamily="34" charset="0"/>
                        <a:cs typeface="Arial" panose="020B0604020202020204" pitchFamily="34" charset="0"/>
                      </a:endParaRPr>
                    </a:p>
                  </a:txBody>
                  <a:tcPr/>
                </a:tc>
              </a:tr>
            </a:tbl>
          </a:graphicData>
        </a:graphic>
      </p:graphicFrame>
      <p:sp>
        <p:nvSpPr>
          <p:cNvPr id="5" name="Rounded Rectangle 4"/>
          <p:cNvSpPr/>
          <p:nvPr/>
        </p:nvSpPr>
        <p:spPr>
          <a:xfrm>
            <a:off x="239350" y="5308888"/>
            <a:ext cx="3511685" cy="1361873"/>
          </a:xfrm>
          <a:prstGeom prst="roundRect">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MRI Pre-processing</a:t>
            </a:r>
          </a:p>
        </p:txBody>
      </p:sp>
      <p:sp>
        <p:nvSpPr>
          <p:cNvPr id="11" name="Rounded Rectangle 10"/>
          <p:cNvSpPr/>
          <p:nvPr/>
        </p:nvSpPr>
        <p:spPr>
          <a:xfrm>
            <a:off x="4338536" y="5327948"/>
            <a:ext cx="3511685" cy="1361873"/>
          </a:xfrm>
          <a:prstGeom prst="roundRect">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Convolutional Neural Network</a:t>
            </a:r>
          </a:p>
        </p:txBody>
      </p:sp>
      <p:sp>
        <p:nvSpPr>
          <p:cNvPr id="12" name="Rounded Rectangle 11"/>
          <p:cNvSpPr/>
          <p:nvPr/>
        </p:nvSpPr>
        <p:spPr>
          <a:xfrm>
            <a:off x="8437720" y="5364840"/>
            <a:ext cx="3511685" cy="548585"/>
          </a:xfrm>
          <a:prstGeom prst="roundRect">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Patch Extraction</a:t>
            </a:r>
          </a:p>
        </p:txBody>
      </p:sp>
      <p:sp>
        <p:nvSpPr>
          <p:cNvPr id="13" name="Rounded Rectangle 12"/>
          <p:cNvSpPr/>
          <p:nvPr/>
        </p:nvSpPr>
        <p:spPr>
          <a:xfrm>
            <a:off x="8437721" y="6044354"/>
            <a:ext cx="3511685" cy="626407"/>
          </a:xfrm>
          <a:prstGeom prst="roundRect">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Data Augmentation</a:t>
            </a:r>
          </a:p>
        </p:txBody>
      </p:sp>
      <p:sp>
        <p:nvSpPr>
          <p:cNvPr id="9" name="Down Arrow 8"/>
          <p:cNvSpPr/>
          <p:nvPr/>
        </p:nvSpPr>
        <p:spPr>
          <a:xfrm>
            <a:off x="1747138" y="4766751"/>
            <a:ext cx="496110" cy="542137"/>
          </a:xfrm>
          <a:prstGeom prst="downArrow">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Down Arrow 9"/>
          <p:cNvSpPr/>
          <p:nvPr/>
        </p:nvSpPr>
        <p:spPr>
          <a:xfrm>
            <a:off x="5846323" y="4766750"/>
            <a:ext cx="496110" cy="542137"/>
          </a:xfrm>
          <a:prstGeom prst="downArrow">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Down Arrow 13"/>
          <p:cNvSpPr/>
          <p:nvPr/>
        </p:nvSpPr>
        <p:spPr>
          <a:xfrm>
            <a:off x="10025975" y="4789251"/>
            <a:ext cx="496110" cy="542137"/>
          </a:xfrm>
          <a:prstGeom prst="downArrow">
            <a:avLst/>
          </a:prstGeom>
          <a:solidFill>
            <a:schemeClr val="accent6">
              <a:lumMod val="60000"/>
              <a:lumOff val="40000"/>
            </a:schemeClr>
          </a:solid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52619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My Projects</a:t>
            </a:r>
            <a:endParaRPr lang="en-US" dirty="0"/>
          </a:p>
        </p:txBody>
      </p:sp>
      <p:sp>
        <p:nvSpPr>
          <p:cNvPr id="3" name="Content Placeholder 2"/>
          <p:cNvSpPr>
            <a:spLocks noGrp="1"/>
          </p:cNvSpPr>
          <p:nvPr>
            <p:ph sz="quarter" idx="10"/>
          </p:nvPr>
        </p:nvSpPr>
        <p:spPr/>
        <p:txBody>
          <a:bodyPr>
            <a:normAutofit fontScale="92500" lnSpcReduction="20000"/>
          </a:bodyPr>
          <a:lstStyle/>
          <a:p>
            <a:pPr marL="0" indent="0">
              <a:buNone/>
            </a:pPr>
            <a:r>
              <a:rPr lang="en-US"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Research Projects at NEC</a:t>
            </a:r>
          </a:p>
          <a:p>
            <a:pPr>
              <a:buFont typeface="Wingdings" panose="05000000000000000000" pitchFamily="2" charset="2"/>
              <a:buChar char="§"/>
            </a:pPr>
            <a:r>
              <a:rPr lang="en-US" dirty="0" smtClean="0">
                <a:latin typeface="Verdana" panose="020B0604030504040204" pitchFamily="34" charset="0"/>
                <a:ea typeface="Verdana" panose="020B0604030504040204" pitchFamily="34" charset="0"/>
                <a:cs typeface="Verdana" panose="020B0604030504040204" pitchFamily="34" charset="0"/>
              </a:rPr>
              <a:t>Ship Classification for Maritime Surveillance</a:t>
            </a:r>
          </a:p>
          <a:p>
            <a:pPr>
              <a:buFont typeface="Wingdings" panose="05000000000000000000" pitchFamily="2" charset="2"/>
              <a:buChar char="§"/>
            </a:pPr>
            <a:r>
              <a:rPr lang="en-US" dirty="0" smtClean="0">
                <a:latin typeface="Verdana" panose="020B0604030504040204" pitchFamily="34" charset="0"/>
                <a:ea typeface="Verdana" panose="020B0604030504040204" pitchFamily="34" charset="0"/>
                <a:cs typeface="Verdana" panose="020B0604030504040204" pitchFamily="34" charset="0"/>
              </a:rPr>
              <a:t>Change </a:t>
            </a:r>
            <a:r>
              <a:rPr lang="en-US" dirty="0">
                <a:latin typeface="Verdana" panose="020B0604030504040204" pitchFamily="34" charset="0"/>
                <a:ea typeface="Verdana" panose="020B0604030504040204" pitchFamily="34" charset="0"/>
                <a:cs typeface="Verdana" panose="020B0604030504040204" pitchFamily="34" charset="0"/>
              </a:rPr>
              <a:t>Detection in </a:t>
            </a:r>
            <a:r>
              <a:rPr lang="en-US" dirty="0" smtClean="0">
                <a:latin typeface="Verdana" panose="020B0604030504040204" pitchFamily="34" charset="0"/>
                <a:ea typeface="Verdana" panose="020B0604030504040204" pitchFamily="34" charset="0"/>
                <a:cs typeface="Verdana" panose="020B0604030504040204" pitchFamily="34" charset="0"/>
              </a:rPr>
              <a:t>Time-series of Satellite Images</a:t>
            </a:r>
          </a:p>
          <a:p>
            <a:pPr>
              <a:buFont typeface="Wingdings" panose="05000000000000000000" pitchFamily="2" charset="2"/>
              <a:buChar char="§"/>
            </a:pPr>
            <a:r>
              <a:rPr lang="en-US" dirty="0" smtClean="0">
                <a:latin typeface="Verdana" panose="020B0604030504040204" pitchFamily="34" charset="0"/>
                <a:ea typeface="Verdana" panose="020B0604030504040204" pitchFamily="34" charset="0"/>
                <a:cs typeface="Verdana" panose="020B0604030504040204" pitchFamily="34" charset="0"/>
              </a:rPr>
              <a:t>Land-use Land-cover Segmentation in Large-size </a:t>
            </a:r>
            <a:r>
              <a:rPr lang="en-US" dirty="0">
                <a:latin typeface="Verdana" panose="020B0604030504040204" pitchFamily="34" charset="0"/>
                <a:ea typeface="Verdana" panose="020B0604030504040204" pitchFamily="34" charset="0"/>
                <a:cs typeface="Verdana" panose="020B0604030504040204" pitchFamily="34" charset="0"/>
              </a:rPr>
              <a:t>S</a:t>
            </a:r>
            <a:r>
              <a:rPr lang="en-US" dirty="0" smtClean="0">
                <a:latin typeface="Verdana" panose="020B0604030504040204" pitchFamily="34" charset="0"/>
                <a:ea typeface="Verdana" panose="020B0604030504040204" pitchFamily="34" charset="0"/>
                <a:cs typeface="Verdana" panose="020B0604030504040204" pitchFamily="34" charset="0"/>
              </a:rPr>
              <a:t>atellite </a:t>
            </a:r>
            <a:r>
              <a:rPr lang="en-US" dirty="0">
                <a:latin typeface="Verdana" panose="020B0604030504040204" pitchFamily="34" charset="0"/>
                <a:ea typeface="Verdana" panose="020B0604030504040204" pitchFamily="34" charset="0"/>
                <a:cs typeface="Verdana" panose="020B0604030504040204" pitchFamily="34" charset="0"/>
              </a:rPr>
              <a:t>I</a:t>
            </a:r>
            <a:r>
              <a:rPr lang="en-US" dirty="0" smtClean="0">
                <a:latin typeface="Verdana" panose="020B0604030504040204" pitchFamily="34" charset="0"/>
                <a:ea typeface="Verdana" panose="020B0604030504040204" pitchFamily="34" charset="0"/>
                <a:cs typeface="Verdana" panose="020B0604030504040204" pitchFamily="34" charset="0"/>
              </a:rPr>
              <a:t>mages</a:t>
            </a:r>
          </a:p>
          <a:p>
            <a:pPr marL="0" indent="0">
              <a:buNone/>
            </a:pPr>
            <a:endParaRPr lang="en-US" altLang="en-US"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altLang="en-US"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Master’s Thesis</a:t>
            </a:r>
          </a:p>
          <a:p>
            <a:pPr>
              <a:buFont typeface="Wingdings" panose="05000000000000000000" pitchFamily="2" charset="2"/>
              <a:buChar char="§"/>
            </a:pPr>
            <a:r>
              <a:rPr lang="en-US" altLang="en-US" dirty="0">
                <a:latin typeface="Verdana" panose="020B0604030504040204" pitchFamily="34" charset="0"/>
                <a:ea typeface="Verdana" panose="020B0604030504040204" pitchFamily="34" charset="0"/>
                <a:cs typeface="Verdana" panose="020B0604030504040204" pitchFamily="34" charset="0"/>
              </a:rPr>
              <a:t>Hyperspectral Image </a:t>
            </a:r>
            <a:r>
              <a:rPr lang="en-US" altLang="en-US" dirty="0" smtClean="0">
                <a:latin typeface="Verdana" panose="020B0604030504040204" pitchFamily="34" charset="0"/>
                <a:ea typeface="Verdana" panose="020B0604030504040204" pitchFamily="34" charset="0"/>
                <a:cs typeface="Verdana" panose="020B0604030504040204" pitchFamily="34" charset="0"/>
              </a:rPr>
              <a:t>Super-resolution</a:t>
            </a:r>
          </a:p>
          <a:p>
            <a:pPr marL="457200" indent="-457200">
              <a:buFont typeface="+mj-lt"/>
              <a:buAutoNum type="arabicPeriod"/>
            </a:pPr>
            <a:endParaRPr lang="en-US" altLang="en-US" b="1" u="sng"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altLang="en-US"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Academic Projects</a:t>
            </a:r>
          </a:p>
          <a:p>
            <a:pPr>
              <a:buFont typeface="Wingdings" panose="05000000000000000000" pitchFamily="2" charset="2"/>
              <a:buChar char="§"/>
            </a:pPr>
            <a:r>
              <a:rPr lang="en-US" altLang="en-US" dirty="0" smtClean="0">
                <a:latin typeface="Verdana" panose="020B0604030504040204" pitchFamily="34" charset="0"/>
                <a:ea typeface="Verdana" panose="020B0604030504040204" pitchFamily="34" charset="0"/>
                <a:cs typeface="Verdana" panose="020B0604030504040204" pitchFamily="34" charset="0"/>
              </a:rPr>
              <a:t>Dimensionality Reduction of Hyperspectral Images</a:t>
            </a:r>
          </a:p>
          <a:p>
            <a:pPr>
              <a:buFont typeface="Wingdings" panose="05000000000000000000" pitchFamily="2" charset="2"/>
              <a:buChar char="§"/>
            </a:pPr>
            <a:r>
              <a:rPr lang="en-US" altLang="en-US" dirty="0" smtClean="0">
                <a:latin typeface="Verdana" panose="020B0604030504040204" pitchFamily="34" charset="0"/>
                <a:ea typeface="Verdana" panose="020B0604030504040204" pitchFamily="34" charset="0"/>
                <a:cs typeface="Verdana" panose="020B0604030504040204" pitchFamily="34" charset="0"/>
              </a:rPr>
              <a:t>Shape Detection using Hit and Miss Transform</a:t>
            </a:r>
          </a:p>
          <a:p>
            <a:pPr>
              <a:buFont typeface="Wingdings" panose="05000000000000000000" pitchFamily="2" charset="2"/>
              <a:buChar char="§"/>
            </a:pPr>
            <a:r>
              <a:rPr lang="en-US" altLang="en-US" dirty="0" smtClean="0">
                <a:latin typeface="Verdana" panose="020B0604030504040204" pitchFamily="34" charset="0"/>
                <a:ea typeface="Verdana" panose="020B0604030504040204" pitchFamily="34" charset="0"/>
                <a:cs typeface="Verdana" panose="020B0604030504040204" pitchFamily="34" charset="0"/>
              </a:rPr>
              <a:t>Optimal Bike Path Development and Route Prediction</a:t>
            </a:r>
          </a:p>
          <a:p>
            <a:pPr>
              <a:buFont typeface="Wingdings" panose="05000000000000000000" pitchFamily="2" charset="2"/>
              <a:buChar char="§"/>
            </a:pPr>
            <a:r>
              <a:rPr lang="en-US" altLang="en-US" dirty="0" smtClean="0">
                <a:latin typeface="Verdana" panose="020B0604030504040204" pitchFamily="34" charset="0"/>
                <a:ea typeface="Verdana" panose="020B0604030504040204" pitchFamily="34" charset="0"/>
                <a:cs typeface="Verdana" panose="020B0604030504040204" pitchFamily="34" charset="0"/>
              </a:rPr>
              <a:t>Feature extraction using Active Contour Models </a:t>
            </a:r>
          </a:p>
          <a:p>
            <a:pPr marL="0" indent="0">
              <a:buNone/>
            </a:pPr>
            <a:endParaRPr lang="en-US" alt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altLang="en-US" dirty="0" smtClean="0">
                <a:latin typeface="Verdana" panose="020B0604030504040204" pitchFamily="34" charset="0"/>
                <a:ea typeface="Verdana" panose="020B0604030504040204" pitchFamily="34" charset="0"/>
                <a:cs typeface="Verdana" panose="020B0604030504040204" pitchFamily="34" charset="0"/>
              </a:rPr>
              <a:t>More Information at: </a:t>
            </a:r>
            <a:r>
              <a:rPr lang="en-US" dirty="0" smtClean="0">
                <a:hlinkClick r:id="rId2"/>
              </a:rPr>
              <a:t>https</a:t>
            </a:r>
            <a:r>
              <a:rPr lang="en-US" dirty="0">
                <a:hlinkClick r:id="rId2"/>
              </a:rPr>
              <a:t>://shreya1sharma.github.io/ShreyaSharma/projects/</a:t>
            </a:r>
            <a:endParaRPr lang="en-US" altLang="en-US" dirty="0"/>
          </a:p>
        </p:txBody>
      </p:sp>
    </p:spTree>
    <p:extLst>
      <p:ext uri="{BB962C8B-B14F-4D97-AF65-F5344CB8AC3E}">
        <p14:creationId xmlns:p14="http://schemas.microsoft.com/office/powerpoint/2010/main" val="15566838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ounded Rectangle 75"/>
          <p:cNvSpPr/>
          <p:nvPr/>
        </p:nvSpPr>
        <p:spPr>
          <a:xfrm>
            <a:off x="2422529" y="3746123"/>
            <a:ext cx="8134188" cy="2807030"/>
          </a:xfrm>
          <a:prstGeom prst="roundRect">
            <a:avLst/>
          </a:prstGeom>
          <a:solidFill>
            <a:schemeClr val="accent1">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527901" y="729573"/>
            <a:ext cx="8495486" cy="2898843"/>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Proposed Solution</a:t>
            </a:r>
            <a:endParaRPr lang="en-US" dirty="0"/>
          </a:p>
        </p:txBody>
      </p:sp>
      <p:sp>
        <p:nvSpPr>
          <p:cNvPr id="5" name="Rectangle 4"/>
          <p:cNvSpPr/>
          <p:nvPr/>
        </p:nvSpPr>
        <p:spPr>
          <a:xfrm>
            <a:off x="3686283" y="2231058"/>
            <a:ext cx="1908730" cy="875489"/>
          </a:xfrm>
          <a:prstGeom prst="rect">
            <a:avLst/>
          </a:prstGeom>
          <a:solidFill>
            <a:schemeClr val="accent6">
              <a:lumMod val="60000"/>
              <a:lumOff val="4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MRI Pre-processing</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p:cNvSpPr/>
          <p:nvPr/>
        </p:nvSpPr>
        <p:spPr>
          <a:xfrm>
            <a:off x="5802963" y="2231058"/>
            <a:ext cx="1822720" cy="875489"/>
          </a:xfrm>
          <a:prstGeom prst="rect">
            <a:avLst/>
          </a:prstGeom>
          <a:solidFill>
            <a:schemeClr val="accent6">
              <a:lumMod val="60000"/>
              <a:lumOff val="4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Patch extraction</a:t>
            </a:r>
          </a:p>
        </p:txBody>
      </p:sp>
      <p:sp>
        <p:nvSpPr>
          <p:cNvPr id="7" name="Rectangle 6"/>
          <p:cNvSpPr/>
          <p:nvPr/>
        </p:nvSpPr>
        <p:spPr>
          <a:xfrm>
            <a:off x="7856893" y="2231057"/>
            <a:ext cx="2403544" cy="875489"/>
          </a:xfrm>
          <a:prstGeom prst="rect">
            <a:avLst/>
          </a:prstGeom>
          <a:solidFill>
            <a:schemeClr val="accent6">
              <a:lumMod val="60000"/>
              <a:lumOff val="4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Data Augmentation</a:t>
            </a:r>
          </a:p>
        </p:txBody>
      </p:sp>
      <p:sp>
        <p:nvSpPr>
          <p:cNvPr id="8" name="Rectangle 7"/>
          <p:cNvSpPr/>
          <p:nvPr/>
        </p:nvSpPr>
        <p:spPr>
          <a:xfrm>
            <a:off x="10491647" y="2227726"/>
            <a:ext cx="1264596" cy="875489"/>
          </a:xfrm>
          <a:prstGeom prst="rect">
            <a:avLst/>
          </a:prstGeom>
          <a:solidFill>
            <a:schemeClr val="accent6">
              <a:lumMod val="60000"/>
              <a:lumOff val="4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CNN</a:t>
            </a:r>
          </a:p>
        </p:txBody>
      </p:sp>
      <p:sp>
        <p:nvSpPr>
          <p:cNvPr id="9" name="Rectangle 8"/>
          <p:cNvSpPr/>
          <p:nvPr/>
        </p:nvSpPr>
        <p:spPr>
          <a:xfrm>
            <a:off x="8490197" y="826378"/>
            <a:ext cx="1913108" cy="87548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Loss function</a:t>
            </a:r>
          </a:p>
        </p:txBody>
      </p:sp>
      <p:sp>
        <p:nvSpPr>
          <p:cNvPr id="18" name="Rectangle 17"/>
          <p:cNvSpPr/>
          <p:nvPr/>
        </p:nvSpPr>
        <p:spPr>
          <a:xfrm>
            <a:off x="8470741" y="4792909"/>
            <a:ext cx="1973718" cy="87548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Post-processing</a:t>
            </a:r>
          </a:p>
        </p:txBody>
      </p:sp>
      <p:sp>
        <p:nvSpPr>
          <p:cNvPr id="19" name="Rectangle 18"/>
          <p:cNvSpPr/>
          <p:nvPr/>
        </p:nvSpPr>
        <p:spPr>
          <a:xfrm>
            <a:off x="2611444" y="4792907"/>
            <a:ext cx="1908730" cy="875489"/>
          </a:xfrm>
          <a:prstGeom prst="rect">
            <a:avLst/>
          </a:prstGeom>
          <a:solidFill>
            <a:schemeClr val="accent6">
              <a:lumMod val="60000"/>
              <a:lumOff val="4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MRI Pre-processing</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p:cNvSpPr/>
          <p:nvPr/>
        </p:nvSpPr>
        <p:spPr>
          <a:xfrm>
            <a:off x="4755102" y="4801820"/>
            <a:ext cx="1822720" cy="875489"/>
          </a:xfrm>
          <a:prstGeom prst="rect">
            <a:avLst/>
          </a:prstGeom>
          <a:solidFill>
            <a:schemeClr val="accent6">
              <a:lumMod val="60000"/>
              <a:lumOff val="4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Verdana" panose="020B0604030504040204" pitchFamily="34" charset="0"/>
                <a:ea typeface="Verdana" panose="020B0604030504040204" pitchFamily="34" charset="0"/>
                <a:cs typeface="Verdana" panose="020B0604030504040204" pitchFamily="34" charset="0"/>
              </a:rPr>
              <a:t>Patch extraction</a:t>
            </a:r>
          </a:p>
        </p:txBody>
      </p:sp>
      <p:sp>
        <p:nvSpPr>
          <p:cNvPr id="21" name="Rectangle 20"/>
          <p:cNvSpPr/>
          <p:nvPr/>
        </p:nvSpPr>
        <p:spPr>
          <a:xfrm>
            <a:off x="6833615" y="4808718"/>
            <a:ext cx="1355638" cy="875489"/>
          </a:xfrm>
          <a:prstGeom prst="rect">
            <a:avLst/>
          </a:prstGeom>
          <a:solidFill>
            <a:schemeClr val="accent6">
              <a:lumMod val="60000"/>
              <a:lumOff val="4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Trained CNN</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pic>
        <p:nvPicPr>
          <p:cNvPr id="27" name="Picture 26"/>
          <p:cNvPicPr>
            <a:picLocks noChangeAspect="1"/>
          </p:cNvPicPr>
          <p:nvPr/>
        </p:nvPicPr>
        <p:blipFill rotWithShape="1">
          <a:blip r:embed="rId2"/>
          <a:srcRect l="64170" r="4386" b="51045"/>
          <a:stretch/>
        </p:blipFill>
        <p:spPr>
          <a:xfrm>
            <a:off x="2217668" y="2019234"/>
            <a:ext cx="1215958" cy="1292475"/>
          </a:xfrm>
          <a:prstGeom prst="rect">
            <a:avLst/>
          </a:prstGeom>
        </p:spPr>
      </p:pic>
      <p:grpSp>
        <p:nvGrpSpPr>
          <p:cNvPr id="60" name="Group 59"/>
          <p:cNvGrpSpPr/>
          <p:nvPr/>
        </p:nvGrpSpPr>
        <p:grpSpPr>
          <a:xfrm>
            <a:off x="-4179" y="1649902"/>
            <a:ext cx="1790821" cy="1890134"/>
            <a:chOff x="-4179" y="1649902"/>
            <a:chExt cx="1790821" cy="1890134"/>
          </a:xfrm>
        </p:grpSpPr>
        <p:pic>
          <p:nvPicPr>
            <p:cNvPr id="23" name="Picture 22"/>
            <p:cNvPicPr>
              <a:picLocks noChangeAspect="1"/>
            </p:cNvPicPr>
            <p:nvPr/>
          </p:nvPicPr>
          <p:blipFill rotWithShape="1">
            <a:blip r:embed="rId2"/>
            <a:srcRect r="66766" b="51344"/>
            <a:stretch/>
          </p:blipFill>
          <p:spPr>
            <a:xfrm>
              <a:off x="-4179" y="1659154"/>
              <a:ext cx="1285224" cy="1292474"/>
            </a:xfrm>
            <a:prstGeom prst="rect">
              <a:avLst/>
            </a:prstGeom>
          </p:spPr>
        </p:pic>
        <p:pic>
          <p:nvPicPr>
            <p:cNvPr id="25" name="Picture 24"/>
            <p:cNvPicPr>
              <a:picLocks noChangeAspect="1"/>
            </p:cNvPicPr>
            <p:nvPr/>
          </p:nvPicPr>
          <p:blipFill rotWithShape="1">
            <a:blip r:embed="rId2"/>
            <a:srcRect l="33037" t="1026" r="35520" b="50299"/>
            <a:stretch/>
          </p:blipFill>
          <p:spPr>
            <a:xfrm>
              <a:off x="240757" y="1954427"/>
              <a:ext cx="1215958" cy="1298978"/>
            </a:xfrm>
            <a:prstGeom prst="rect">
              <a:avLst/>
            </a:prstGeom>
          </p:spPr>
        </p:pic>
        <p:pic>
          <p:nvPicPr>
            <p:cNvPr id="26" name="Picture 25"/>
            <p:cNvPicPr>
              <a:picLocks noChangeAspect="1"/>
            </p:cNvPicPr>
            <p:nvPr/>
          </p:nvPicPr>
          <p:blipFill rotWithShape="1">
            <a:blip r:embed="rId2"/>
            <a:srcRect l="32474" t="50464" r="35328" b="1757"/>
            <a:stretch/>
          </p:blipFill>
          <p:spPr>
            <a:xfrm>
              <a:off x="541501" y="2244508"/>
              <a:ext cx="1245141" cy="1295528"/>
            </a:xfrm>
            <a:prstGeom prst="rect">
              <a:avLst/>
            </a:prstGeom>
          </p:spPr>
        </p:pic>
        <p:sp>
          <p:nvSpPr>
            <p:cNvPr id="28" name="TextBox 27"/>
            <p:cNvSpPr txBox="1"/>
            <p:nvPr/>
          </p:nvSpPr>
          <p:spPr>
            <a:xfrm>
              <a:off x="7349" y="1649902"/>
              <a:ext cx="815435" cy="369332"/>
            </a:xfrm>
            <a:prstGeom prst="rect">
              <a:avLst/>
            </a:prstGeom>
            <a:noFill/>
          </p:spPr>
          <p:txBody>
            <a:bodyPr wrap="square" rtlCol="0">
              <a:spAutoFit/>
            </a:bodyPr>
            <a:lstStyle/>
            <a:p>
              <a:r>
                <a:rPr lang="en-US" dirty="0" smtClean="0">
                  <a:solidFill>
                    <a:srgbClr val="FFC000"/>
                  </a:solidFill>
                </a:rPr>
                <a:t>FLAIR</a:t>
              </a:r>
              <a:endParaRPr lang="en-US" dirty="0">
                <a:solidFill>
                  <a:srgbClr val="FFC000"/>
                </a:solidFill>
              </a:endParaRPr>
            </a:p>
          </p:txBody>
        </p:sp>
        <p:sp>
          <p:nvSpPr>
            <p:cNvPr id="29" name="TextBox 28"/>
            <p:cNvSpPr txBox="1"/>
            <p:nvPr/>
          </p:nvSpPr>
          <p:spPr>
            <a:xfrm>
              <a:off x="232721" y="1958219"/>
              <a:ext cx="815435" cy="369332"/>
            </a:xfrm>
            <a:prstGeom prst="rect">
              <a:avLst/>
            </a:prstGeom>
            <a:noFill/>
          </p:spPr>
          <p:txBody>
            <a:bodyPr wrap="square" rtlCol="0">
              <a:spAutoFit/>
            </a:bodyPr>
            <a:lstStyle/>
            <a:p>
              <a:r>
                <a:rPr lang="en-US" dirty="0" smtClean="0">
                  <a:solidFill>
                    <a:srgbClr val="FFC000"/>
                  </a:solidFill>
                </a:rPr>
                <a:t>T2</a:t>
              </a:r>
              <a:endParaRPr lang="en-US" dirty="0">
                <a:solidFill>
                  <a:srgbClr val="FFC000"/>
                </a:solidFill>
              </a:endParaRPr>
            </a:p>
          </p:txBody>
        </p:sp>
        <p:sp>
          <p:nvSpPr>
            <p:cNvPr id="30" name="TextBox 29"/>
            <p:cNvSpPr txBox="1"/>
            <p:nvPr/>
          </p:nvSpPr>
          <p:spPr>
            <a:xfrm>
              <a:off x="589116" y="2266536"/>
              <a:ext cx="815435" cy="369332"/>
            </a:xfrm>
            <a:prstGeom prst="rect">
              <a:avLst/>
            </a:prstGeom>
            <a:noFill/>
          </p:spPr>
          <p:txBody>
            <a:bodyPr wrap="square" rtlCol="0">
              <a:spAutoFit/>
            </a:bodyPr>
            <a:lstStyle/>
            <a:p>
              <a:r>
                <a:rPr lang="en-US" dirty="0" smtClean="0">
                  <a:solidFill>
                    <a:srgbClr val="FFC000"/>
                  </a:solidFill>
                </a:rPr>
                <a:t>T1</a:t>
              </a:r>
              <a:endParaRPr lang="en-US" dirty="0">
                <a:solidFill>
                  <a:srgbClr val="FFC000"/>
                </a:solidFill>
              </a:endParaRPr>
            </a:p>
          </p:txBody>
        </p:sp>
      </p:grpSp>
      <p:sp>
        <p:nvSpPr>
          <p:cNvPr id="31" name="TextBox 30"/>
          <p:cNvSpPr txBox="1"/>
          <p:nvPr/>
        </p:nvSpPr>
        <p:spPr>
          <a:xfrm>
            <a:off x="2206887" y="1372903"/>
            <a:ext cx="1197017" cy="646331"/>
          </a:xfrm>
          <a:prstGeom prst="rect">
            <a:avLst/>
          </a:prstGeom>
          <a:noFill/>
        </p:spPr>
        <p:txBody>
          <a:bodyPr wrap="square" rtlCol="0">
            <a:spAutoFit/>
          </a:bodyPr>
          <a:lstStyle/>
          <a:p>
            <a:pPr algn="ctr"/>
            <a:r>
              <a:rPr lang="en-US" b="1" dirty="0" smtClean="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TRUE LABELS</a:t>
            </a:r>
            <a:endParaRPr lang="en-US"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2" name="TextBox 31"/>
          <p:cNvSpPr txBox="1"/>
          <p:nvPr/>
        </p:nvSpPr>
        <p:spPr>
          <a:xfrm>
            <a:off x="-298149" y="1001927"/>
            <a:ext cx="1907463" cy="646331"/>
          </a:xfrm>
          <a:prstGeom prst="rect">
            <a:avLst/>
          </a:prstGeom>
          <a:noFill/>
          <a:ln>
            <a:noFill/>
          </a:ln>
        </p:spPr>
        <p:txBody>
          <a:bodyPr wrap="square" rtlCol="0">
            <a:spAutoFit/>
          </a:bodyPr>
          <a:lstStyle/>
          <a:p>
            <a:pPr algn="ctr"/>
            <a:r>
              <a:rPr lang="en-US" b="1" dirty="0" smtClean="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TRAIN IMAGES</a:t>
            </a:r>
            <a:endParaRPr lang="en-US"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43" name="Picture 42"/>
          <p:cNvPicPr>
            <a:picLocks noChangeAspect="1"/>
          </p:cNvPicPr>
          <p:nvPr/>
        </p:nvPicPr>
        <p:blipFill rotWithShape="1">
          <a:blip r:embed="rId3"/>
          <a:srcRect l="80728" b="52198"/>
          <a:stretch/>
        </p:blipFill>
        <p:spPr>
          <a:xfrm>
            <a:off x="10696763" y="4498330"/>
            <a:ext cx="1429587" cy="1464644"/>
          </a:xfrm>
          <a:prstGeom prst="rect">
            <a:avLst/>
          </a:prstGeom>
        </p:spPr>
      </p:pic>
      <p:grpSp>
        <p:nvGrpSpPr>
          <p:cNvPr id="59" name="Group 58"/>
          <p:cNvGrpSpPr/>
          <p:nvPr/>
        </p:nvGrpSpPr>
        <p:grpSpPr>
          <a:xfrm>
            <a:off x="121255" y="4387114"/>
            <a:ext cx="2085632" cy="2107641"/>
            <a:chOff x="61519" y="4021259"/>
            <a:chExt cx="2085632" cy="2107641"/>
          </a:xfrm>
        </p:grpSpPr>
        <p:pic>
          <p:nvPicPr>
            <p:cNvPr id="40" name="Picture 39"/>
            <p:cNvPicPr>
              <a:picLocks noChangeAspect="1"/>
            </p:cNvPicPr>
            <p:nvPr/>
          </p:nvPicPr>
          <p:blipFill rotWithShape="1">
            <a:blip r:embed="rId3"/>
            <a:srcRect l="60116" r="19820" b="52057"/>
            <a:stretch/>
          </p:blipFill>
          <p:spPr>
            <a:xfrm>
              <a:off x="61519" y="4079164"/>
              <a:ext cx="1488333" cy="1491840"/>
            </a:xfrm>
            <a:prstGeom prst="rect">
              <a:avLst/>
            </a:prstGeom>
          </p:spPr>
        </p:pic>
        <p:pic>
          <p:nvPicPr>
            <p:cNvPr id="42" name="Picture 41"/>
            <p:cNvPicPr>
              <a:picLocks noChangeAspect="1"/>
            </p:cNvPicPr>
            <p:nvPr/>
          </p:nvPicPr>
          <p:blipFill rotWithShape="1">
            <a:blip r:embed="rId3"/>
            <a:srcRect l="40667" t="892" r="40001" b="51604"/>
            <a:stretch/>
          </p:blipFill>
          <p:spPr>
            <a:xfrm>
              <a:off x="390321" y="4344581"/>
              <a:ext cx="1428029" cy="1478724"/>
            </a:xfrm>
            <a:prstGeom prst="rect">
              <a:avLst/>
            </a:prstGeom>
          </p:spPr>
        </p:pic>
        <p:pic>
          <p:nvPicPr>
            <p:cNvPr id="41" name="Picture 40"/>
            <p:cNvPicPr>
              <a:picLocks noChangeAspect="1"/>
            </p:cNvPicPr>
            <p:nvPr/>
          </p:nvPicPr>
          <p:blipFill rotWithShape="1">
            <a:blip r:embed="rId3"/>
            <a:srcRect l="20192" t="-198" r="60489" b="53158"/>
            <a:stretch/>
          </p:blipFill>
          <p:spPr>
            <a:xfrm>
              <a:off x="698732" y="4578007"/>
              <a:ext cx="1448419" cy="1550893"/>
            </a:xfrm>
            <a:prstGeom prst="rect">
              <a:avLst/>
            </a:prstGeom>
          </p:spPr>
        </p:pic>
        <p:sp>
          <p:nvSpPr>
            <p:cNvPr id="44" name="TextBox 43"/>
            <p:cNvSpPr txBox="1"/>
            <p:nvPr/>
          </p:nvSpPr>
          <p:spPr>
            <a:xfrm>
              <a:off x="67186" y="4021259"/>
              <a:ext cx="815435" cy="369332"/>
            </a:xfrm>
            <a:prstGeom prst="rect">
              <a:avLst/>
            </a:prstGeom>
            <a:noFill/>
          </p:spPr>
          <p:txBody>
            <a:bodyPr wrap="square" rtlCol="0">
              <a:spAutoFit/>
            </a:bodyPr>
            <a:lstStyle/>
            <a:p>
              <a:r>
                <a:rPr lang="en-US" dirty="0" smtClean="0">
                  <a:solidFill>
                    <a:srgbClr val="FFC000"/>
                  </a:solidFill>
                </a:rPr>
                <a:t>FLAIR</a:t>
              </a:r>
              <a:endParaRPr lang="en-US" dirty="0">
                <a:solidFill>
                  <a:srgbClr val="FFC000"/>
                </a:solidFill>
              </a:endParaRPr>
            </a:p>
          </p:txBody>
        </p:sp>
        <p:sp>
          <p:nvSpPr>
            <p:cNvPr id="45" name="TextBox 44"/>
            <p:cNvSpPr txBox="1"/>
            <p:nvPr/>
          </p:nvSpPr>
          <p:spPr>
            <a:xfrm>
              <a:off x="460949" y="4341293"/>
              <a:ext cx="815435" cy="369332"/>
            </a:xfrm>
            <a:prstGeom prst="rect">
              <a:avLst/>
            </a:prstGeom>
            <a:noFill/>
          </p:spPr>
          <p:txBody>
            <a:bodyPr wrap="square" rtlCol="0">
              <a:spAutoFit/>
            </a:bodyPr>
            <a:lstStyle/>
            <a:p>
              <a:r>
                <a:rPr lang="en-US" dirty="0" smtClean="0">
                  <a:solidFill>
                    <a:srgbClr val="FFC000"/>
                  </a:solidFill>
                </a:rPr>
                <a:t>T2</a:t>
              </a:r>
              <a:endParaRPr lang="en-US" dirty="0">
                <a:solidFill>
                  <a:srgbClr val="FFC000"/>
                </a:solidFill>
              </a:endParaRPr>
            </a:p>
          </p:txBody>
        </p:sp>
        <p:sp>
          <p:nvSpPr>
            <p:cNvPr id="46" name="TextBox 45"/>
            <p:cNvSpPr txBox="1"/>
            <p:nvPr/>
          </p:nvSpPr>
          <p:spPr>
            <a:xfrm>
              <a:off x="823977" y="4654431"/>
              <a:ext cx="815435" cy="369332"/>
            </a:xfrm>
            <a:prstGeom prst="rect">
              <a:avLst/>
            </a:prstGeom>
            <a:noFill/>
          </p:spPr>
          <p:txBody>
            <a:bodyPr wrap="square" rtlCol="0">
              <a:spAutoFit/>
            </a:bodyPr>
            <a:lstStyle/>
            <a:p>
              <a:r>
                <a:rPr lang="en-US" dirty="0" smtClean="0">
                  <a:solidFill>
                    <a:srgbClr val="FFC000"/>
                  </a:solidFill>
                </a:rPr>
                <a:t>T1</a:t>
              </a:r>
              <a:endParaRPr lang="en-US" dirty="0">
                <a:solidFill>
                  <a:srgbClr val="FFC000"/>
                </a:solidFill>
              </a:endParaRPr>
            </a:p>
          </p:txBody>
        </p:sp>
      </p:grpSp>
      <p:sp>
        <p:nvSpPr>
          <p:cNvPr id="47" name="TextBox 46"/>
          <p:cNvSpPr txBox="1"/>
          <p:nvPr/>
        </p:nvSpPr>
        <p:spPr>
          <a:xfrm>
            <a:off x="-104996" y="3797044"/>
            <a:ext cx="1907463" cy="646331"/>
          </a:xfrm>
          <a:prstGeom prst="rect">
            <a:avLst/>
          </a:prstGeom>
          <a:noFill/>
        </p:spPr>
        <p:txBody>
          <a:bodyPr wrap="square" rtlCol="0">
            <a:spAutoFit/>
          </a:bodyPr>
          <a:lstStyle/>
          <a:p>
            <a:pPr algn="ctr"/>
            <a:r>
              <a:rPr lang="en-US" b="1" dirty="0" smtClean="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rPr>
              <a:t>TEST</a:t>
            </a:r>
          </a:p>
          <a:p>
            <a:pPr algn="ctr"/>
            <a:r>
              <a:rPr lang="en-US" b="1" dirty="0" smtClean="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rPr>
              <a:t>IMAGES</a:t>
            </a:r>
            <a:endParaRPr lang="en-US" b="1" dirty="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8" name="Plus 47"/>
          <p:cNvSpPr/>
          <p:nvPr/>
        </p:nvSpPr>
        <p:spPr>
          <a:xfrm>
            <a:off x="1824241" y="2451202"/>
            <a:ext cx="299152" cy="32101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27" idx="3"/>
            <a:endCxn id="5" idx="1"/>
          </p:cNvCxnSpPr>
          <p:nvPr/>
        </p:nvCxnSpPr>
        <p:spPr>
          <a:xfrm>
            <a:off x="3433626" y="2665472"/>
            <a:ext cx="252657" cy="33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p:nvPr/>
        </p:nvCxnSpPr>
        <p:spPr>
          <a:xfrm>
            <a:off x="5577983" y="2611708"/>
            <a:ext cx="252657" cy="33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a:off x="7614960" y="2635868"/>
            <a:ext cx="252657" cy="33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p:cNvCxnSpPr/>
          <p:nvPr/>
        </p:nvCxnSpPr>
        <p:spPr>
          <a:xfrm>
            <a:off x="10260437" y="2662139"/>
            <a:ext cx="252657" cy="33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6" name="Elbow Connector 55"/>
          <p:cNvCxnSpPr>
            <a:stCxn id="8" idx="0"/>
            <a:endCxn id="9" idx="3"/>
          </p:cNvCxnSpPr>
          <p:nvPr/>
        </p:nvCxnSpPr>
        <p:spPr>
          <a:xfrm rot="16200000" flipV="1">
            <a:off x="10281824" y="1385605"/>
            <a:ext cx="963603" cy="72064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endCxn id="19" idx="1"/>
          </p:cNvCxnSpPr>
          <p:nvPr/>
        </p:nvCxnSpPr>
        <p:spPr>
          <a:xfrm>
            <a:off x="2246826" y="5230651"/>
            <a:ext cx="36461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4514319" y="5224103"/>
            <a:ext cx="252657" cy="33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6567918" y="5230651"/>
            <a:ext cx="252657" cy="33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8214882" y="5257104"/>
            <a:ext cx="252657" cy="33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10463562" y="5236233"/>
            <a:ext cx="252657" cy="33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10467157" y="3866492"/>
            <a:ext cx="1907463" cy="646331"/>
          </a:xfrm>
          <a:prstGeom prst="rect">
            <a:avLst/>
          </a:prstGeom>
          <a:noFill/>
        </p:spPr>
        <p:txBody>
          <a:bodyPr wrap="square" rtlCol="0">
            <a:spAutoFit/>
          </a:bodyPr>
          <a:lstStyle/>
          <a:p>
            <a:pPr algn="ctr"/>
            <a:r>
              <a:rPr lang="en-US" b="1" dirty="0" smtClean="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rPr>
              <a:t>PREDICTED LABELS</a:t>
            </a:r>
            <a:endParaRPr lang="en-US" b="1" dirty="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0" name="Elbow Connector 69"/>
          <p:cNvCxnSpPr>
            <a:stCxn id="31" idx="0"/>
            <a:endCxn id="9" idx="1"/>
          </p:cNvCxnSpPr>
          <p:nvPr/>
        </p:nvCxnSpPr>
        <p:spPr>
          <a:xfrm rot="5400000" flipH="1" flipV="1">
            <a:off x="5593406" y="-1523887"/>
            <a:ext cx="108780" cy="568480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3352960" y="745719"/>
            <a:ext cx="3397611" cy="369332"/>
          </a:xfrm>
          <a:prstGeom prst="rect">
            <a:avLst/>
          </a:prstGeom>
          <a:noFill/>
          <a:ln>
            <a:noFill/>
          </a:ln>
        </p:spPr>
        <p:txBody>
          <a:bodyPr wrap="square" rtlCol="0">
            <a:spAutoFit/>
          </a:bodyPr>
          <a:lstStyle/>
          <a:p>
            <a:pPr algn="ctr"/>
            <a:r>
              <a:rPr lang="en-US" b="1" dirty="0" smtClean="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TRAINING PHASE</a:t>
            </a:r>
            <a:endParaRPr lang="en-US"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TextBox 77"/>
          <p:cNvSpPr txBox="1"/>
          <p:nvPr/>
        </p:nvSpPr>
        <p:spPr>
          <a:xfrm>
            <a:off x="2065450" y="3855013"/>
            <a:ext cx="3397611" cy="369332"/>
          </a:xfrm>
          <a:prstGeom prst="rect">
            <a:avLst/>
          </a:prstGeom>
          <a:noFill/>
          <a:ln>
            <a:noFill/>
          </a:ln>
        </p:spPr>
        <p:txBody>
          <a:bodyPr wrap="square" rtlCol="0">
            <a:spAutoFit/>
          </a:bodyPr>
          <a:lstStyle/>
          <a:p>
            <a:pPr algn="ctr"/>
            <a:r>
              <a:rPr lang="en-US" b="1" dirty="0" smtClean="0">
                <a:solidFill>
                  <a:srgbClr val="0070C0"/>
                </a:solidFill>
                <a:latin typeface="Verdana" panose="020B0604030504040204" pitchFamily="34" charset="0"/>
                <a:ea typeface="Verdana" panose="020B0604030504040204" pitchFamily="34" charset="0"/>
                <a:cs typeface="Verdana" panose="020B0604030504040204" pitchFamily="34" charset="0"/>
              </a:rPr>
              <a:t>TESTING PHASE</a:t>
            </a:r>
            <a:endParaRPr lang="en-US" b="1" dirty="0">
              <a:solidFill>
                <a:srgbClr val="0070C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4" name="Elbow Connector 3"/>
          <p:cNvCxnSpPr/>
          <p:nvPr/>
        </p:nvCxnSpPr>
        <p:spPr>
          <a:xfrm rot="16200000" flipH="1">
            <a:off x="10209521" y="1721027"/>
            <a:ext cx="700483" cy="312914"/>
          </a:xfrm>
          <a:prstGeom prst="bentConnector3">
            <a:avLst>
              <a:gd name="adj1" fmla="val 6"/>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9770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 for Evaluation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sz="quarter" idx="10"/>
              </p:nvPr>
            </p:nvSpPr>
            <p:spPr>
              <a:xfrm>
                <a:off x="239352" y="836712"/>
                <a:ext cx="6764563" cy="6021288"/>
              </a:xfrm>
            </p:spPr>
            <p:txBody>
              <a:bodyPr>
                <a:normAutofit fontScale="92500" lnSpcReduction="20000"/>
              </a:bodyPr>
              <a:lstStyle/>
              <a:p>
                <a:pPr>
                  <a:buFont typeface="Wingdings" panose="05000000000000000000" pitchFamily="2" charset="2"/>
                  <a:buChar char="§"/>
                </a:pPr>
                <a:r>
                  <a:rPr lang="en-US"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Dataset- </a:t>
                </a:r>
                <a:r>
                  <a:rPr lang="en-US" b="1" dirty="0" err="1" smtClean="0">
                    <a:solidFill>
                      <a:srgbClr val="C00000"/>
                    </a:solidFill>
                    <a:latin typeface="Verdana" panose="020B0604030504040204" pitchFamily="34" charset="0"/>
                    <a:ea typeface="Verdana" panose="020B0604030504040204" pitchFamily="34" charset="0"/>
                    <a:cs typeface="Verdana" panose="020B0604030504040204" pitchFamily="34" charset="0"/>
                  </a:rPr>
                  <a:t>BraTS</a:t>
                </a:r>
                <a:r>
                  <a:rPr lang="en-US"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 2013-2018 </a:t>
                </a:r>
              </a:p>
              <a:p>
                <a:pPr lvl="1">
                  <a:buFont typeface="Wingdings" panose="05000000000000000000" pitchFamily="2" charset="2"/>
                  <a:buChar char="§"/>
                </a:pPr>
                <a:r>
                  <a:rPr lang="en-US" dirty="0" smtClean="0">
                    <a:solidFill>
                      <a:srgbClr val="0070C0"/>
                    </a:solidFill>
                    <a:ea typeface="Verdana" panose="020B0604030504040204" pitchFamily="34" charset="0"/>
                  </a:rPr>
                  <a:t>Benchmark dataset</a:t>
                </a:r>
              </a:p>
              <a:p>
                <a:pPr lvl="1">
                  <a:buFont typeface="Wingdings" panose="05000000000000000000" pitchFamily="2" charset="2"/>
                  <a:buChar char="§"/>
                </a:pPr>
                <a:r>
                  <a:rPr lang="en-US" dirty="0" smtClean="0">
                    <a:ea typeface="Verdana" panose="020B0604030504040204" pitchFamily="34" charset="0"/>
                  </a:rPr>
                  <a:t>A challenge in </a:t>
                </a:r>
                <a:r>
                  <a:rPr lang="en-US" dirty="0" smtClean="0">
                    <a:solidFill>
                      <a:srgbClr val="0070C0"/>
                    </a:solidFill>
                    <a:ea typeface="Verdana" panose="020B0604030504040204" pitchFamily="34" charset="0"/>
                  </a:rPr>
                  <a:t>MICCAI</a:t>
                </a:r>
                <a:r>
                  <a:rPr lang="en-US" dirty="0" smtClean="0">
                    <a:ea typeface="Verdana" panose="020B0604030504040204" pitchFamily="34" charset="0"/>
                  </a:rPr>
                  <a:t> conference</a:t>
                </a:r>
              </a:p>
              <a:p>
                <a:pPr lvl="1">
                  <a:buFont typeface="Wingdings" panose="05000000000000000000" pitchFamily="2" charset="2"/>
                  <a:buChar char="§"/>
                </a:pPr>
                <a:r>
                  <a:rPr lang="en-US" altLang="en-US" dirty="0" smtClean="0"/>
                  <a:t>For </a:t>
                </a:r>
                <a:r>
                  <a:rPr lang="en-US" altLang="en-US" dirty="0"/>
                  <a:t>each brain there exists </a:t>
                </a:r>
                <a:r>
                  <a:rPr lang="en-US" altLang="en-US" dirty="0">
                    <a:solidFill>
                      <a:srgbClr val="0070C0"/>
                    </a:solidFill>
                  </a:rPr>
                  <a:t>4 </a:t>
                </a:r>
                <a:r>
                  <a:rPr lang="en-US" altLang="en-US" dirty="0" smtClean="0">
                    <a:solidFill>
                      <a:srgbClr val="0070C0"/>
                    </a:solidFill>
                  </a:rPr>
                  <a:t>modalities</a:t>
                </a:r>
              </a:p>
              <a:p>
                <a:pPr lvl="3">
                  <a:buFont typeface="Wingdings" panose="05000000000000000000" pitchFamily="2" charset="2"/>
                  <a:buChar char="§"/>
                </a:pPr>
                <a:r>
                  <a:rPr lang="en-US" altLang="en-US" dirty="0" smtClean="0"/>
                  <a:t>T1, T2, T1-enhanced, FLAIR</a:t>
                </a:r>
                <a:endParaRPr lang="en-US" altLang="en-US" dirty="0"/>
              </a:p>
              <a:p>
                <a:pPr lvl="1">
                  <a:buFont typeface="Wingdings" panose="05000000000000000000" pitchFamily="2" charset="2"/>
                  <a:buChar char="§"/>
                </a:pPr>
                <a:r>
                  <a:rPr lang="en-US" altLang="en-US" dirty="0" smtClean="0"/>
                  <a:t>Ground truth </a:t>
                </a:r>
                <a:r>
                  <a:rPr lang="en-US" altLang="en-US" dirty="0"/>
                  <a:t>for </a:t>
                </a:r>
                <a:r>
                  <a:rPr lang="en-US" altLang="en-US" dirty="0" smtClean="0">
                    <a:solidFill>
                      <a:srgbClr val="0070C0"/>
                    </a:solidFill>
                  </a:rPr>
                  <a:t>5 </a:t>
                </a:r>
                <a:r>
                  <a:rPr lang="en-US" altLang="en-US" dirty="0">
                    <a:solidFill>
                      <a:srgbClr val="0070C0"/>
                    </a:solidFill>
                  </a:rPr>
                  <a:t>segmentation </a:t>
                </a:r>
                <a:r>
                  <a:rPr lang="en-US" altLang="en-US" dirty="0" smtClean="0">
                    <a:solidFill>
                      <a:srgbClr val="0070C0"/>
                    </a:solidFill>
                  </a:rPr>
                  <a:t>labels</a:t>
                </a:r>
              </a:p>
              <a:p>
                <a:pPr lvl="3">
                  <a:buFont typeface="Wingdings" panose="05000000000000000000" pitchFamily="2" charset="2"/>
                  <a:buChar char="§"/>
                </a:pPr>
                <a:r>
                  <a:rPr lang="en-US" altLang="en-US" dirty="0" smtClean="0"/>
                  <a:t>non-tumor</a:t>
                </a:r>
                <a:endParaRPr lang="en-US" altLang="en-US" dirty="0" smtClean="0"/>
              </a:p>
              <a:p>
                <a:pPr lvl="3">
                  <a:buFont typeface="Wingdings" panose="05000000000000000000" pitchFamily="2" charset="2"/>
                  <a:buChar char="§"/>
                </a:pPr>
                <a:r>
                  <a:rPr lang="en-US" altLang="en-US" dirty="0" smtClean="0"/>
                  <a:t>necrosis</a:t>
                </a:r>
              </a:p>
              <a:p>
                <a:pPr lvl="3">
                  <a:buFont typeface="Wingdings" panose="05000000000000000000" pitchFamily="2" charset="2"/>
                  <a:buChar char="§"/>
                </a:pPr>
                <a:r>
                  <a:rPr lang="en-US" altLang="en-US" dirty="0" smtClean="0"/>
                  <a:t>edema</a:t>
                </a:r>
              </a:p>
              <a:p>
                <a:pPr lvl="3">
                  <a:buFont typeface="Wingdings" panose="05000000000000000000" pitchFamily="2" charset="2"/>
                  <a:buChar char="§"/>
                </a:pPr>
                <a:r>
                  <a:rPr lang="en-US" altLang="en-US" dirty="0" smtClean="0"/>
                  <a:t>non-enhancing tumor</a:t>
                </a:r>
              </a:p>
              <a:p>
                <a:pPr lvl="3">
                  <a:buFont typeface="Wingdings" panose="05000000000000000000" pitchFamily="2" charset="2"/>
                  <a:buChar char="§"/>
                </a:pPr>
                <a:r>
                  <a:rPr lang="en-US" altLang="en-US" dirty="0" smtClean="0"/>
                  <a:t>enhancing tumor</a:t>
                </a:r>
                <a:endParaRPr lang="en-US" altLang="en-US" dirty="0" smtClean="0">
                  <a:ea typeface="Verdana" panose="020B0604030504040204" pitchFamily="34" charset="0"/>
                </a:endParaRPr>
              </a:p>
              <a:p>
                <a:pPr marL="1371531" lvl="3" indent="0">
                  <a:buNone/>
                </a:pPr>
                <a:endParaRPr lang="en-US" dirty="0" smtClean="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b="1" dirty="0" smtClean="0">
                    <a:solidFill>
                      <a:srgbClr val="C00000"/>
                    </a:solidFill>
                    <a:latin typeface="Verdana" panose="020B0604030504040204" pitchFamily="34" charset="0"/>
                    <a:ea typeface="Verdana" panose="020B0604030504040204" pitchFamily="34" charset="0"/>
                    <a:cs typeface="Verdana" panose="020B0604030504040204" pitchFamily="34" charset="0"/>
                  </a:rPr>
                  <a:t>Evaluation Metric</a:t>
                </a:r>
              </a:p>
              <a:p>
                <a:pPr lvl="1">
                  <a:buFont typeface="Wingdings" panose="05000000000000000000" pitchFamily="2" charset="2"/>
                  <a:buChar char="§"/>
                </a:pPr>
                <a:r>
                  <a:rPr lang="en-US" dirty="0" smtClean="0"/>
                  <a:t>Dice Coefficient = </a:t>
                </a:r>
                <a14:m>
                  <m:oMath xmlns:m="http://schemas.openxmlformats.org/officeDocument/2006/math">
                    <m:f>
                      <m:fPr>
                        <m:ctrlPr>
                          <a:rPr lang="en-US" sz="2800" i="1" smtClean="0">
                            <a:latin typeface="Cambria Math" panose="02040503050406030204" pitchFamily="18" charset="0"/>
                            <a:ea typeface="Cambria Math" panose="02040503050406030204" pitchFamily="18" charset="0"/>
                          </a:rPr>
                        </m:ctrlPr>
                      </m:fPr>
                      <m:num>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2(</m:t>
                            </m:r>
                            <m:r>
                              <a:rPr lang="en-US" sz="2800" i="1">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𝑇</m:t>
                            </m:r>
                          </m:e>
                          <m:sub>
                            <m:r>
                              <a:rPr lang="en-US" sz="2800" i="1">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num>
                      <m:den>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i="1">
                                <a:latin typeface="Cambria Math" panose="02040503050406030204" pitchFamily="18" charset="0"/>
                                <a:ea typeface="Cambria Math" panose="02040503050406030204" pitchFamily="18" charset="0"/>
                              </a:rPr>
                              <m:t>1</m:t>
                            </m:r>
                          </m:sub>
                        </m:sSub>
                      </m:den>
                    </m:f>
                  </m:oMath>
                </a14:m>
                <a:endParaRPr lang="en-US" sz="2800" dirty="0" smtClean="0"/>
              </a:p>
              <a:p>
                <a:pPr lvl="1">
                  <a:buFont typeface="Wingdings" panose="05000000000000000000" pitchFamily="2" charset="2"/>
                  <a:buChar char="§"/>
                </a:pPr>
                <a:endParaRPr lang="en-US" sz="2800" dirty="0" smtClean="0"/>
              </a:p>
              <a:p>
                <a:pPr lvl="1">
                  <a:buFont typeface="Wingdings" panose="05000000000000000000" pitchFamily="2" charset="2"/>
                  <a:buChar char="§"/>
                </a:pPr>
                <a:r>
                  <a:rPr lang="en-US" dirty="0" smtClean="0"/>
                  <a:t>Sensitivity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f>
                      <m:fPr>
                        <m:ctrlPr>
                          <a:rPr lang="en-US" sz="2800" i="1">
                            <a:latin typeface="Cambria Math" panose="02040503050406030204" pitchFamily="18" charset="0"/>
                            <a:ea typeface="Cambria Math" panose="02040503050406030204" pitchFamily="18" charset="0"/>
                          </a:rPr>
                        </m:ctrlPr>
                      </m:fPr>
                      <m:num>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𝑇</m:t>
                            </m:r>
                          </m:e>
                          <m:sub>
                            <m:r>
                              <a:rPr lang="en-US" sz="2800" i="1">
                                <a:latin typeface="Cambria Math" panose="02040503050406030204" pitchFamily="18" charset="0"/>
                                <a:ea typeface="Cambria Math" panose="02040503050406030204" pitchFamily="18" charset="0"/>
                              </a:rPr>
                              <m:t>1</m:t>
                            </m:r>
                          </m:sub>
                        </m:sSub>
                      </m:num>
                      <m:den>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𝑇</m:t>
                            </m:r>
                          </m:e>
                          <m:sub>
                            <m:r>
                              <a:rPr lang="en-US" sz="2800" i="1">
                                <a:latin typeface="Cambria Math" panose="02040503050406030204" pitchFamily="18" charset="0"/>
                                <a:ea typeface="Cambria Math" panose="02040503050406030204" pitchFamily="18" charset="0"/>
                              </a:rPr>
                              <m:t>1</m:t>
                            </m:r>
                          </m:sub>
                        </m:sSub>
                      </m:den>
                    </m:f>
                  </m:oMath>
                </a14:m>
                <a:endParaRPr lang="en-US" sz="2800" dirty="0" smtClean="0">
                  <a:ea typeface="Cambria Math" panose="02040503050406030204" pitchFamily="18" charset="0"/>
                </a:endParaRPr>
              </a:p>
              <a:p>
                <a:pPr lvl="1">
                  <a:buFont typeface="Wingdings" panose="05000000000000000000" pitchFamily="2" charset="2"/>
                  <a:buChar char="§"/>
                </a:pPr>
                <a:endParaRPr lang="en-US" sz="2800" dirty="0" smtClean="0"/>
              </a:p>
              <a:p>
                <a:pPr lvl="1">
                  <a:buFont typeface="Wingdings" panose="05000000000000000000" pitchFamily="2" charset="2"/>
                  <a:buChar char="§"/>
                </a:pPr>
                <a:r>
                  <a:rPr lang="en-US" dirty="0" smtClean="0"/>
                  <a:t>Specificity = </a:t>
                </a:r>
                <a14:m>
                  <m:oMath xmlns:m="http://schemas.openxmlformats.org/officeDocument/2006/math">
                    <m:f>
                      <m:fPr>
                        <m:ctrlPr>
                          <a:rPr lang="en-US" sz="3000" i="1">
                            <a:latin typeface="Cambria Math" panose="02040503050406030204" pitchFamily="18" charset="0"/>
                            <a:ea typeface="Cambria Math" panose="02040503050406030204" pitchFamily="18" charset="0"/>
                          </a:rPr>
                        </m:ctrlPr>
                      </m:fPr>
                      <m:num>
                        <m:sSub>
                          <m:sSubPr>
                            <m:ctrlPr>
                              <a:rPr lang="en-US" sz="3000" i="1">
                                <a:latin typeface="Cambria Math" panose="02040503050406030204" pitchFamily="18" charset="0"/>
                                <a:ea typeface="Cambria Math" panose="02040503050406030204" pitchFamily="18" charset="0"/>
                              </a:rPr>
                            </m:ctrlPr>
                          </m:sSubPr>
                          <m:e>
                            <m:r>
                              <a:rPr lang="en-US" sz="3000" i="1">
                                <a:latin typeface="Cambria Math" panose="02040503050406030204" pitchFamily="18" charset="0"/>
                                <a:ea typeface="Cambria Math" panose="02040503050406030204" pitchFamily="18" charset="0"/>
                              </a:rPr>
                              <m:t>𝑃</m:t>
                            </m:r>
                          </m:e>
                          <m:sub>
                            <m:r>
                              <a:rPr lang="en-US" sz="3000" b="0" i="1" smtClean="0">
                                <a:latin typeface="Cambria Math" panose="02040503050406030204" pitchFamily="18" charset="0"/>
                                <a:ea typeface="Cambria Math" panose="02040503050406030204" pitchFamily="18" charset="0"/>
                              </a:rPr>
                              <m:t>0</m:t>
                            </m:r>
                          </m:sub>
                        </m:sSub>
                        <m:r>
                          <a:rPr lang="en-US" sz="3000" i="1">
                            <a:latin typeface="Cambria Math" panose="02040503050406030204" pitchFamily="18" charset="0"/>
                            <a:ea typeface="Cambria Math" panose="02040503050406030204" pitchFamily="18" charset="0"/>
                          </a:rPr>
                          <m:t>∩</m:t>
                        </m:r>
                        <m:sSub>
                          <m:sSubPr>
                            <m:ctrlPr>
                              <a:rPr lang="en-US" sz="3000" i="1">
                                <a:latin typeface="Cambria Math" panose="02040503050406030204" pitchFamily="18" charset="0"/>
                                <a:ea typeface="Cambria Math" panose="02040503050406030204" pitchFamily="18" charset="0"/>
                              </a:rPr>
                            </m:ctrlPr>
                          </m:sSubPr>
                          <m:e>
                            <m:r>
                              <a:rPr lang="en-US" sz="3000" i="1">
                                <a:latin typeface="Cambria Math" panose="02040503050406030204" pitchFamily="18" charset="0"/>
                                <a:ea typeface="Cambria Math" panose="02040503050406030204" pitchFamily="18" charset="0"/>
                              </a:rPr>
                              <m:t> </m:t>
                            </m:r>
                            <m:r>
                              <a:rPr lang="en-US" sz="3000" i="1">
                                <a:latin typeface="Cambria Math" panose="02040503050406030204" pitchFamily="18" charset="0"/>
                                <a:ea typeface="Cambria Math" panose="02040503050406030204" pitchFamily="18" charset="0"/>
                              </a:rPr>
                              <m:t>𝑇</m:t>
                            </m:r>
                          </m:e>
                          <m:sub>
                            <m:r>
                              <a:rPr lang="en-US" sz="3000" b="0" i="1" smtClean="0">
                                <a:latin typeface="Cambria Math" panose="02040503050406030204" pitchFamily="18" charset="0"/>
                                <a:ea typeface="Cambria Math" panose="02040503050406030204" pitchFamily="18" charset="0"/>
                              </a:rPr>
                              <m:t>0</m:t>
                            </m:r>
                          </m:sub>
                        </m:sSub>
                      </m:num>
                      <m:den>
                        <m:sSub>
                          <m:sSubPr>
                            <m:ctrlPr>
                              <a:rPr lang="en-US" sz="3000" i="1">
                                <a:latin typeface="Cambria Math" panose="02040503050406030204" pitchFamily="18" charset="0"/>
                                <a:ea typeface="Cambria Math" panose="02040503050406030204" pitchFamily="18" charset="0"/>
                              </a:rPr>
                            </m:ctrlPr>
                          </m:sSubPr>
                          <m:e>
                            <m:r>
                              <a:rPr lang="en-US" sz="3000" i="1">
                                <a:latin typeface="Cambria Math" panose="02040503050406030204" pitchFamily="18" charset="0"/>
                                <a:ea typeface="Cambria Math" panose="02040503050406030204" pitchFamily="18" charset="0"/>
                              </a:rPr>
                              <m:t>𝑇</m:t>
                            </m:r>
                          </m:e>
                          <m:sub>
                            <m:r>
                              <a:rPr lang="en-US" sz="3000" b="0" i="1" smtClean="0">
                                <a:latin typeface="Cambria Math" panose="02040503050406030204" pitchFamily="18" charset="0"/>
                                <a:ea typeface="Cambria Math" panose="02040503050406030204" pitchFamily="18" charset="0"/>
                              </a:rPr>
                              <m:t>0</m:t>
                            </m:r>
                          </m:sub>
                        </m:sSub>
                      </m:den>
                    </m:f>
                  </m:oMath>
                </a14:m>
                <a:endParaRPr lang="en-US" sz="3000" dirty="0"/>
              </a:p>
              <a:p>
                <a:pPr lvl="1">
                  <a:buFont typeface="Wingdings" panose="05000000000000000000" pitchFamily="2" charset="2"/>
                  <a:buChar cha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sz="quarter" idx="10"/>
              </p:nvPr>
            </p:nvSpPr>
            <p:spPr>
              <a:xfrm>
                <a:off x="239352" y="836712"/>
                <a:ext cx="6764563" cy="6021288"/>
              </a:xfrm>
              <a:blipFill rotWithShape="0">
                <a:blip r:embed="rId2"/>
                <a:stretch>
                  <a:fillRect l="-991" t="-2227"/>
                </a:stretch>
              </a:blipFill>
            </p:spPr>
            <p:txBody>
              <a:bodyPr/>
              <a:lstStyle/>
              <a:p>
                <a:r>
                  <a:rPr lang="en-US">
                    <a:noFill/>
                  </a:rPr>
                  <a:t> </a:t>
                </a:r>
              </a:p>
            </p:txBody>
          </p:sp>
        </mc:Fallback>
      </mc:AlternateContent>
      <p:pic>
        <p:nvPicPr>
          <p:cNvPr id="4" name="Picture 3"/>
          <p:cNvPicPr/>
          <p:nvPr/>
        </p:nvPicPr>
        <p:blipFill rotWithShape="1">
          <a:blip r:embed="rId3"/>
          <a:srcRect r="624" b="29612"/>
          <a:stretch/>
        </p:blipFill>
        <p:spPr>
          <a:xfrm>
            <a:off x="6095352" y="3968885"/>
            <a:ext cx="5684844" cy="2655651"/>
          </a:xfrm>
          <a:prstGeom prst="rect">
            <a:avLst/>
          </a:prstGeom>
        </p:spPr>
      </p:pic>
      <p:pic>
        <p:nvPicPr>
          <p:cNvPr id="5" name="Picture 4"/>
          <p:cNvPicPr/>
          <p:nvPr/>
        </p:nvPicPr>
        <p:blipFill rotWithShape="1">
          <a:blip r:embed="rId4"/>
          <a:srcRect l="1659" t="1708" r="2588" b="46235"/>
          <a:stretch/>
        </p:blipFill>
        <p:spPr>
          <a:xfrm>
            <a:off x="6224855" y="797935"/>
            <a:ext cx="5894962" cy="2014218"/>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674635572"/>
              </p:ext>
            </p:extLst>
          </p:nvPr>
        </p:nvGraphicFramePr>
        <p:xfrm>
          <a:off x="7003915" y="2812153"/>
          <a:ext cx="4377448" cy="741680"/>
        </p:xfrm>
        <a:graphic>
          <a:graphicData uri="http://schemas.openxmlformats.org/drawingml/2006/table">
            <a:tbl>
              <a:tblPr firstRow="1" bandRow="1">
                <a:tableStyleId>{5940675A-B579-460E-94D1-54222C63F5DA}</a:tableStyleId>
              </a:tblPr>
              <a:tblGrid>
                <a:gridCol w="527779"/>
                <a:gridCol w="1187984"/>
                <a:gridCol w="428941"/>
                <a:gridCol w="2232744"/>
              </a:tblGrid>
              <a:tr h="370840">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Edema</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r>
                        <a:rPr lang="en-US" dirty="0" smtClean="0"/>
                        <a:t>Enhanced tumor</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99"/>
                    </a:solidFill>
                  </a:tcPr>
                </a:tc>
                <a:tc>
                  <a:txBody>
                    <a:bodyPr/>
                    <a:lstStyle/>
                    <a:p>
                      <a:r>
                        <a:rPr lang="en-US" dirty="0" smtClean="0"/>
                        <a:t>Necrosis</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r>
                        <a:rPr lang="en-US" dirty="0" smtClean="0"/>
                        <a:t>Non-enhanced tumor</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1080609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sz="quarter" idx="10"/>
          </p:nvPr>
        </p:nvSpPr>
        <p:spPr/>
        <p:txBody>
          <a:bodyPr>
            <a:normAutofit/>
          </a:bodyPr>
          <a:lstStyle/>
          <a:p>
            <a:pPr>
              <a:buFont typeface="Wingdings" panose="05000000000000000000" pitchFamily="2" charset="2"/>
              <a:buChar char="§"/>
            </a:pPr>
            <a:r>
              <a:rPr lang="en-US" sz="2800" dirty="0" smtClean="0">
                <a:latin typeface="Verdana" panose="020B0604030504040204" pitchFamily="34" charset="0"/>
                <a:ea typeface="Verdana" panose="020B0604030504040204" pitchFamily="34" charset="0"/>
                <a:cs typeface="Verdana" panose="020B0604030504040204" pitchFamily="34" charset="0"/>
              </a:rPr>
              <a:t>Incorporating blood reports and prescription data</a:t>
            </a:r>
          </a:p>
          <a:p>
            <a:pPr>
              <a:buFont typeface="Wingdings" panose="05000000000000000000" pitchFamily="2" charset="2"/>
              <a:buChar char="§"/>
            </a:pPr>
            <a:r>
              <a:rPr lang="en-US" sz="2800" dirty="0" smtClean="0">
                <a:latin typeface="Verdana" panose="020B0604030504040204" pitchFamily="34" charset="0"/>
                <a:ea typeface="Verdana" panose="020B0604030504040204" pitchFamily="34" charset="0"/>
                <a:cs typeface="Verdana" panose="020B0604030504040204" pitchFamily="34" charset="0"/>
              </a:rPr>
              <a:t>Glioma grading – grade 1,2,3,4</a:t>
            </a:r>
          </a:p>
          <a:p>
            <a:pPr>
              <a:buFont typeface="Wingdings" panose="05000000000000000000" pitchFamily="2" charset="2"/>
              <a:buChar char="§"/>
            </a:pPr>
            <a:r>
              <a:rPr lang="en-US" sz="2800" dirty="0" smtClean="0">
                <a:latin typeface="Verdana" panose="020B0604030504040204" pitchFamily="34" charset="0"/>
                <a:ea typeface="Verdana" panose="020B0604030504040204" pitchFamily="34" charset="0"/>
                <a:cs typeface="Verdana" panose="020B0604030504040204" pitchFamily="34" charset="0"/>
              </a:rPr>
              <a:t>3D CNN’s for handling voxels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528586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b="1" dirty="0" smtClean="0"/>
              <a:t>Course on fundamentals of medical image analysis </a:t>
            </a:r>
          </a:p>
          <a:p>
            <a:pPr lvl="1"/>
            <a:r>
              <a:rPr lang="en-US" dirty="0" smtClean="0"/>
              <a:t>CAP5516- Medical Image Computing, Prof. </a:t>
            </a:r>
            <a:r>
              <a:rPr lang="en-US" dirty="0" err="1" smtClean="0"/>
              <a:t>Ulas</a:t>
            </a:r>
            <a:r>
              <a:rPr lang="en-US" dirty="0" smtClean="0"/>
              <a:t> </a:t>
            </a:r>
            <a:r>
              <a:rPr lang="en-US" dirty="0" err="1" smtClean="0"/>
              <a:t>Bagci</a:t>
            </a:r>
            <a:r>
              <a:rPr lang="en-US" dirty="0" smtClean="0"/>
              <a:t>, UCF</a:t>
            </a:r>
          </a:p>
          <a:p>
            <a:r>
              <a:rPr lang="en-US" b="1" dirty="0" smtClean="0"/>
              <a:t>Survey research papers</a:t>
            </a:r>
          </a:p>
          <a:p>
            <a:pPr lvl="1"/>
            <a:r>
              <a:rPr lang="en-US" altLang="en-US" dirty="0"/>
              <a:t>Litjens, Geert, et al. "A survey on deep learning in medical image analysis." </a:t>
            </a:r>
            <a:r>
              <a:rPr lang="en-US" altLang="en-US" i="1" dirty="0"/>
              <a:t>Medical image analysis</a:t>
            </a:r>
            <a:r>
              <a:rPr lang="en-US" altLang="en-US" dirty="0"/>
              <a:t> 42 (2017): 60-88</a:t>
            </a:r>
            <a:r>
              <a:rPr lang="en-US" altLang="en-US" dirty="0" smtClean="0"/>
              <a:t>.</a:t>
            </a:r>
          </a:p>
          <a:p>
            <a:pPr lvl="1"/>
            <a:r>
              <a:rPr lang="en-US" altLang="en-US" dirty="0" err="1"/>
              <a:t>Lundervold</a:t>
            </a:r>
            <a:r>
              <a:rPr lang="en-US" altLang="en-US" dirty="0"/>
              <a:t> et al., </a:t>
            </a:r>
            <a:r>
              <a:rPr lang="en-US" altLang="en-US" dirty="0" smtClean="0"/>
              <a:t>"An </a:t>
            </a:r>
            <a:r>
              <a:rPr lang="en-US" altLang="en-US" dirty="0"/>
              <a:t>overview of deep learning in medical imaging focusing on </a:t>
            </a:r>
            <a:r>
              <a:rPr lang="en-US" altLang="en-US" dirty="0" smtClean="0"/>
              <a:t>MRI" </a:t>
            </a:r>
            <a:r>
              <a:rPr lang="en-US" altLang="en-US" dirty="0"/>
              <a:t>(2019), </a:t>
            </a:r>
            <a:r>
              <a:rPr lang="en-US" altLang="en-US" dirty="0">
                <a:hlinkClick r:id="rId2"/>
              </a:rPr>
              <a:t>https://</a:t>
            </a:r>
            <a:r>
              <a:rPr lang="en-US" altLang="en-US" dirty="0" smtClean="0">
                <a:hlinkClick r:id="rId2"/>
              </a:rPr>
              <a:t>arxiv.org/abs/1811.10052</a:t>
            </a:r>
            <a:endParaRPr lang="en-US" altLang="en-US" dirty="0" smtClean="0"/>
          </a:p>
          <a:p>
            <a:r>
              <a:rPr lang="en-US" b="1" dirty="0" smtClean="0"/>
              <a:t>Brain tumor segmentation papers</a:t>
            </a:r>
          </a:p>
          <a:p>
            <a:pPr lvl="1"/>
            <a:r>
              <a:rPr lang="en-US" altLang="en-US" dirty="0"/>
              <a:t>Akkus, Zeynettin, et al. "Deep learning for brain MRI segmentation: state of the art and future directions." </a:t>
            </a:r>
            <a:r>
              <a:rPr lang="en-US" altLang="en-US" i="1" dirty="0"/>
              <a:t>Journal of digital imaging</a:t>
            </a:r>
            <a:r>
              <a:rPr lang="en-US" altLang="en-US" dirty="0"/>
              <a:t> 30.4 (2017): 449-459</a:t>
            </a:r>
            <a:r>
              <a:rPr lang="en-US" altLang="en-US" dirty="0" smtClean="0"/>
              <a:t>.</a:t>
            </a:r>
          </a:p>
          <a:p>
            <a:pPr lvl="1"/>
            <a:r>
              <a:rPr lang="en-US" altLang="en-US" dirty="0"/>
              <a:t>Havaei, Mohammad, et al. "Brain tumor segmentation with deep neural networks." </a:t>
            </a:r>
            <a:r>
              <a:rPr lang="en-US" altLang="en-US" i="1" dirty="0"/>
              <a:t>Medical image analysis</a:t>
            </a:r>
            <a:r>
              <a:rPr lang="en-US" altLang="en-US" dirty="0"/>
              <a:t> 35 (2017): 18-31</a:t>
            </a:r>
            <a:r>
              <a:rPr lang="en-US" altLang="en-US" dirty="0" smtClean="0"/>
              <a:t>.</a:t>
            </a:r>
          </a:p>
          <a:p>
            <a:pPr lvl="1"/>
            <a:r>
              <a:rPr lang="en-US" altLang="en-US" dirty="0"/>
              <a:t>Pereira, Sérgio, et al. "Brain tumor segmentation using convolutional neural networks in MRI images." </a:t>
            </a:r>
            <a:r>
              <a:rPr lang="en-US" altLang="en-US" i="1" dirty="0"/>
              <a:t>IEEE transactions on medical imaging</a:t>
            </a:r>
            <a:r>
              <a:rPr lang="en-US" altLang="en-US" dirty="0"/>
              <a:t> 35.5 (2016): 1240-1251</a:t>
            </a:r>
            <a:r>
              <a:rPr lang="en-US" altLang="en-US" dirty="0" smtClean="0"/>
              <a:t>.</a:t>
            </a:r>
          </a:p>
          <a:p>
            <a:pPr lvl="1"/>
            <a:r>
              <a:rPr lang="en-US" altLang="en-US" dirty="0"/>
              <a:t>Menze, Bjoern H., et al. "The multimodal brain tumor image segmentation benchmark (BRATS)." </a:t>
            </a:r>
            <a:r>
              <a:rPr lang="en-US" altLang="en-US" i="1" dirty="0"/>
              <a:t>IEEE transactions on medical imaging</a:t>
            </a:r>
            <a:r>
              <a:rPr lang="en-US" altLang="en-US" dirty="0"/>
              <a:t> 34.10 (2014): 1993-2024.</a:t>
            </a:r>
            <a:endParaRPr lang="en-US" dirty="0" smtClean="0"/>
          </a:p>
          <a:p>
            <a:r>
              <a:rPr lang="en-US" b="1" dirty="0"/>
              <a:t>C</a:t>
            </a:r>
            <a:r>
              <a:rPr lang="en-US" b="1" dirty="0" smtClean="0"/>
              <a:t>ancer statistics</a:t>
            </a:r>
          </a:p>
          <a:p>
            <a:pPr lvl="1"/>
            <a:r>
              <a:rPr lang="en-US" dirty="0" smtClean="0"/>
              <a:t>Global Cancer Observatory </a:t>
            </a:r>
            <a:r>
              <a:rPr lang="en-US" dirty="0">
                <a:hlinkClick r:id="rId3"/>
              </a:rPr>
              <a:t>https://gco.iarc.fr/today/home</a:t>
            </a:r>
            <a:endParaRPr lang="en-US" dirty="0" smtClean="0"/>
          </a:p>
          <a:p>
            <a:pPr lvl="1"/>
            <a:r>
              <a:rPr lang="en-US" dirty="0">
                <a:hlinkClick r:id="rId4"/>
              </a:rPr>
              <a:t>http://cancerindia.org.in/globocan-2018-india-factsheet/</a:t>
            </a:r>
            <a:endParaRPr lang="en-US" dirty="0"/>
          </a:p>
        </p:txBody>
      </p:sp>
    </p:spTree>
    <p:extLst>
      <p:ext uri="{BB962C8B-B14F-4D97-AF65-F5344CB8AC3E}">
        <p14:creationId xmlns:p14="http://schemas.microsoft.com/office/powerpoint/2010/main" val="33037280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4331" y="2169268"/>
            <a:ext cx="5262665" cy="1107996"/>
          </a:xfrm>
          <a:prstGeom prst="rect">
            <a:avLst/>
          </a:prstGeom>
          <a:noFill/>
        </p:spPr>
        <p:txBody>
          <a:bodyPr wrap="square" rtlCol="0">
            <a:spAutoFit/>
          </a:bodyPr>
          <a:lstStyle/>
          <a:p>
            <a:r>
              <a:rPr lang="en-US" sz="6600" dirty="0" smtClean="0">
                <a:latin typeface="Arial" panose="020B0604020202020204" pitchFamily="34" charset="0"/>
                <a:cs typeface="Arial" panose="020B0604020202020204" pitchFamily="34" charset="0"/>
              </a:rPr>
              <a:t>Thank You!</a:t>
            </a:r>
            <a:endParaRPr lang="en-US" sz="6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2725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quarter" idx="10"/>
          </p:nvPr>
        </p:nvSpPr>
        <p:spPr/>
        <p:txBody>
          <a:bodyPr>
            <a:normAutofit/>
          </a:bodyPr>
          <a:lstStyle/>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Ship Classification for Maritime Surveillance</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Change Detection in Time-series of Satellite Images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Current Work and Challenges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Collaboration Activities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Case Study: Brain Tumor Segmentation with MRI </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2434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quarter" idx="10"/>
          </p:nvPr>
        </p:nvSpPr>
        <p:spPr/>
        <p:txBody>
          <a:bodyPr>
            <a:normAutofit/>
          </a:bodyPr>
          <a:lstStyle/>
          <a:p>
            <a:pPr marL="514350" indent="-514350">
              <a:buFont typeface="+mj-lt"/>
              <a:buAutoNum type="arabicPeriod"/>
            </a:pPr>
            <a:r>
              <a:rPr lang="en-US" sz="28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Ship Classification for Maritime Surveillance</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Change Detection in Time-series of Satellite Images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Current Work and Challenges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Collaboration Activities</a:t>
            </a:r>
          </a:p>
          <a:p>
            <a:pPr marL="514350" indent="-514350">
              <a:buFont typeface="+mj-lt"/>
              <a:buAutoNum type="arabicPeriod"/>
            </a:pPr>
            <a:endParaRPr lang="en-US" sz="28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800" dirty="0" smtClean="0">
                <a:latin typeface="Verdana" panose="020B0604030504040204" pitchFamily="34" charset="0"/>
                <a:ea typeface="Verdana" panose="020B0604030504040204" pitchFamily="34" charset="0"/>
                <a:cs typeface="Verdana" panose="020B0604030504040204" pitchFamily="34" charset="0"/>
              </a:rPr>
              <a:t>Case Study: Brain Tumor Segmentation with MRI </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15812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Motivation</a:t>
            </a:r>
            <a:endParaRPr lang="en-US" dirty="0"/>
          </a:p>
        </p:txBody>
      </p:sp>
      <p:sp>
        <p:nvSpPr>
          <p:cNvPr id="3" name="Content Placeholder 2"/>
          <p:cNvSpPr>
            <a:spLocks noGrp="1"/>
          </p:cNvSpPr>
          <p:nvPr>
            <p:ph sz="quarter" idx="10"/>
          </p:nvPr>
        </p:nvSpPr>
        <p:spPr>
          <a:xfrm>
            <a:off x="1" y="1283589"/>
            <a:ext cx="12186180" cy="470788"/>
          </a:xfrm>
          <a:ln>
            <a:solidFill>
              <a:srgbClr val="C00000"/>
            </a:solidFill>
          </a:ln>
        </p:spPr>
        <p:txBody>
          <a:bodyPr>
            <a:normAutofit/>
          </a:bodyPr>
          <a:lstStyle/>
          <a:p>
            <a:pPr marL="0" indent="0" algn="ctr">
              <a:buNone/>
            </a:pPr>
            <a:r>
              <a:rPr lang="en-US" altLang="en-US" dirty="0" smtClean="0">
                <a:latin typeface="Verdana" panose="020B0604030504040204" pitchFamily="34" charset="0"/>
                <a:ea typeface="Verdana" panose="020B0604030504040204" pitchFamily="34" charset="0"/>
                <a:cs typeface="Verdana" panose="020B0604030504040204" pitchFamily="34" charset="0"/>
              </a:rPr>
              <a:t>Helps </a:t>
            </a:r>
            <a:r>
              <a:rPr lang="en-US" altLang="en-US" dirty="0">
                <a:latin typeface="Verdana" panose="020B0604030504040204" pitchFamily="34" charset="0"/>
                <a:ea typeface="Verdana" panose="020B0604030504040204" pitchFamily="34" charset="0"/>
                <a:cs typeface="Verdana" panose="020B0604030504040204" pitchFamily="34" charset="0"/>
              </a:rPr>
              <a:t>in quick identification of ships involved in illegal activities</a:t>
            </a:r>
          </a:p>
          <a:p>
            <a:pPr>
              <a:buFont typeface="Wingdings" panose="05000000000000000000" pitchFamily="2" charset="2"/>
              <a:buChar char="§"/>
            </a:pPr>
            <a:endParaRPr lang="en-US" altLang="en-US"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4" name="Group 3"/>
          <p:cNvGrpSpPr/>
          <p:nvPr/>
        </p:nvGrpSpPr>
        <p:grpSpPr>
          <a:xfrm>
            <a:off x="650776" y="2008855"/>
            <a:ext cx="4493992" cy="3681826"/>
            <a:chOff x="3572810" y="2700258"/>
            <a:chExt cx="4554402" cy="3578904"/>
          </a:xfrm>
        </p:grpSpPr>
        <p:pic>
          <p:nvPicPr>
            <p:cNvPr id="5" name="Picture 4"/>
            <p:cNvPicPr>
              <a:picLocks noChangeAspect="1"/>
            </p:cNvPicPr>
            <p:nvPr/>
          </p:nvPicPr>
          <p:blipFill>
            <a:blip r:embed="rId2"/>
            <a:stretch>
              <a:fillRect/>
            </a:stretch>
          </p:blipFill>
          <p:spPr>
            <a:xfrm>
              <a:off x="3572810" y="2700258"/>
              <a:ext cx="4107649" cy="3578904"/>
            </a:xfrm>
            <a:prstGeom prst="rect">
              <a:avLst/>
            </a:prstGeom>
          </p:spPr>
        </p:pic>
        <p:sp>
          <p:nvSpPr>
            <p:cNvPr id="6" name="TextBox 5"/>
            <p:cNvSpPr txBox="1"/>
            <p:nvPr/>
          </p:nvSpPr>
          <p:spPr>
            <a:xfrm>
              <a:off x="5676900" y="5309666"/>
              <a:ext cx="2450312" cy="671146"/>
            </a:xfrm>
            <a:prstGeom prst="rect">
              <a:avLst/>
            </a:prstGeom>
            <a:noFill/>
          </p:spPr>
          <p:txBody>
            <a:bodyPr wrap="square" rtlCol="0">
              <a:spAutoFit/>
            </a:bodyPr>
            <a:lstStyle/>
            <a:p>
              <a:r>
                <a:rPr lang="en-US" dirty="0"/>
                <a:t>©Yomiuri </a:t>
              </a:r>
              <a:r>
                <a:rPr lang="en-US" dirty="0" err="1"/>
                <a:t>Shinbun</a:t>
              </a:r>
              <a:r>
                <a:rPr lang="en-US" dirty="0"/>
                <a:t>, 28/02/2018</a:t>
              </a:r>
            </a:p>
          </p:txBody>
        </p:sp>
      </p:grpSp>
      <p:pic>
        <p:nvPicPr>
          <p:cNvPr id="12" name="Picture 11"/>
          <p:cNvPicPr>
            <a:picLocks noChangeAspect="1"/>
          </p:cNvPicPr>
          <p:nvPr/>
        </p:nvPicPr>
        <p:blipFill>
          <a:blip r:embed="rId3"/>
          <a:stretch>
            <a:fillRect/>
          </a:stretch>
        </p:blipFill>
        <p:spPr>
          <a:xfrm>
            <a:off x="5300987" y="1952990"/>
            <a:ext cx="3072832" cy="2280407"/>
          </a:xfrm>
          <a:prstGeom prst="rect">
            <a:avLst/>
          </a:prstGeom>
          <a:ln>
            <a:noFill/>
          </a:ln>
          <a:effectLst>
            <a:softEdge rad="114300"/>
          </a:effectLst>
        </p:spPr>
      </p:pic>
      <p:pic>
        <p:nvPicPr>
          <p:cNvPr id="13" name="Picture 12"/>
          <p:cNvPicPr>
            <a:picLocks noChangeAspect="1"/>
          </p:cNvPicPr>
          <p:nvPr/>
        </p:nvPicPr>
        <p:blipFill>
          <a:blip r:embed="rId4"/>
          <a:stretch>
            <a:fillRect/>
          </a:stretch>
        </p:blipFill>
        <p:spPr>
          <a:xfrm>
            <a:off x="8530038" y="1919857"/>
            <a:ext cx="3110183" cy="2356345"/>
          </a:xfrm>
          <a:prstGeom prst="rect">
            <a:avLst/>
          </a:prstGeom>
          <a:ln>
            <a:noFill/>
          </a:ln>
          <a:effectLst>
            <a:softEdge rad="114300"/>
          </a:effectLst>
        </p:spPr>
      </p:pic>
      <p:pic>
        <p:nvPicPr>
          <p:cNvPr id="14" name="Picture 13"/>
          <p:cNvPicPr>
            <a:picLocks noChangeAspect="1"/>
          </p:cNvPicPr>
          <p:nvPr/>
        </p:nvPicPr>
        <p:blipFill>
          <a:blip r:embed="rId5"/>
          <a:stretch>
            <a:fillRect/>
          </a:stretch>
        </p:blipFill>
        <p:spPr>
          <a:xfrm>
            <a:off x="5300988" y="4318048"/>
            <a:ext cx="3090628" cy="2247499"/>
          </a:xfrm>
          <a:prstGeom prst="rect">
            <a:avLst/>
          </a:prstGeom>
          <a:ln>
            <a:noFill/>
          </a:ln>
          <a:effectLst>
            <a:softEdge rad="114300"/>
          </a:effectLst>
        </p:spPr>
      </p:pic>
      <p:pic>
        <p:nvPicPr>
          <p:cNvPr id="15" name="Picture 14"/>
          <p:cNvPicPr>
            <a:picLocks noChangeAspect="1"/>
          </p:cNvPicPr>
          <p:nvPr/>
        </p:nvPicPr>
        <p:blipFill>
          <a:blip r:embed="rId6"/>
          <a:stretch>
            <a:fillRect/>
          </a:stretch>
        </p:blipFill>
        <p:spPr>
          <a:xfrm>
            <a:off x="8530038" y="4309669"/>
            <a:ext cx="3110181" cy="2207377"/>
          </a:xfrm>
          <a:prstGeom prst="rect">
            <a:avLst/>
          </a:prstGeom>
          <a:ln>
            <a:noFill/>
          </a:ln>
          <a:effectLst>
            <a:softEdge rad="114300"/>
          </a:effectLst>
        </p:spPr>
      </p:pic>
      <p:sp>
        <p:nvSpPr>
          <p:cNvPr id="16" name="TextBox 15"/>
          <p:cNvSpPr txBox="1"/>
          <p:nvPr/>
        </p:nvSpPr>
        <p:spPr>
          <a:xfrm>
            <a:off x="6043130" y="2008857"/>
            <a:ext cx="2549471" cy="461665"/>
          </a:xfrm>
          <a:prstGeom prst="rect">
            <a:avLst/>
          </a:prstGeom>
          <a:noFill/>
        </p:spPr>
        <p:txBody>
          <a:bodyPr wrap="square" rtlCol="0">
            <a:spAutoFit/>
          </a:bodyPr>
          <a:lstStyle/>
          <a:p>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Overfishing</a:t>
            </a:r>
          </a:p>
        </p:txBody>
      </p:sp>
      <p:sp>
        <p:nvSpPr>
          <p:cNvPr id="17" name="TextBox 16"/>
          <p:cNvSpPr txBox="1"/>
          <p:nvPr/>
        </p:nvSpPr>
        <p:spPr>
          <a:xfrm>
            <a:off x="9444250" y="1997992"/>
            <a:ext cx="2549471" cy="461665"/>
          </a:xfrm>
          <a:prstGeom prst="rect">
            <a:avLst/>
          </a:prstGeom>
          <a:noFill/>
        </p:spPr>
        <p:txBody>
          <a:bodyPr wrap="square" rtlCol="0">
            <a:spAutoFit/>
          </a:bodyPr>
          <a:lstStyle/>
          <a:p>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Oil-spills</a:t>
            </a:r>
          </a:p>
        </p:txBody>
      </p:sp>
      <p:sp>
        <p:nvSpPr>
          <p:cNvPr id="18" name="TextBox 17"/>
          <p:cNvSpPr txBox="1"/>
          <p:nvPr/>
        </p:nvSpPr>
        <p:spPr>
          <a:xfrm>
            <a:off x="5890730" y="4383289"/>
            <a:ext cx="2854271" cy="461665"/>
          </a:xfrm>
          <a:prstGeom prst="rect">
            <a:avLst/>
          </a:prstGeom>
          <a:noFill/>
        </p:spPr>
        <p:txBody>
          <a:bodyPr wrap="square" rtlCol="0">
            <a:spAutoFit/>
          </a:bodyPr>
          <a:lstStyle/>
          <a:p>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Garbage dump</a:t>
            </a:r>
          </a:p>
        </p:txBody>
      </p:sp>
      <p:sp>
        <p:nvSpPr>
          <p:cNvPr id="19" name="TextBox 18"/>
          <p:cNvSpPr txBox="1"/>
          <p:nvPr/>
        </p:nvSpPr>
        <p:spPr>
          <a:xfrm>
            <a:off x="9331909" y="4383302"/>
            <a:ext cx="2854271" cy="461665"/>
          </a:xfrm>
          <a:prstGeom prst="rect">
            <a:avLst/>
          </a:prstGeom>
          <a:noFill/>
        </p:spPr>
        <p:txBody>
          <a:bodyPr wrap="square" rtlCol="0">
            <a:spAutoFit/>
          </a:bodyPr>
          <a:lstStyle/>
          <a:p>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Smuggling</a:t>
            </a:r>
          </a:p>
        </p:txBody>
      </p:sp>
      <p:sp>
        <p:nvSpPr>
          <p:cNvPr id="20" name="TextBox 19"/>
          <p:cNvSpPr txBox="1"/>
          <p:nvPr/>
        </p:nvSpPr>
        <p:spPr>
          <a:xfrm>
            <a:off x="5" y="724146"/>
            <a:ext cx="12191999" cy="523220"/>
          </a:xfrm>
          <a:prstGeom prst="rect">
            <a:avLst/>
          </a:prstGeom>
          <a:solidFill>
            <a:srgbClr val="60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Ship Classification is a key application in maritime surveillance</a:t>
            </a:r>
          </a:p>
        </p:txBody>
      </p:sp>
      <p:sp>
        <p:nvSpPr>
          <p:cNvPr id="21" name="TextBox 37"/>
          <p:cNvSpPr txBox="1"/>
          <p:nvPr/>
        </p:nvSpPr>
        <p:spPr>
          <a:xfrm>
            <a:off x="9778590" y="6079471"/>
            <a:ext cx="1880788"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Nature Magazine</a:t>
            </a:r>
          </a:p>
        </p:txBody>
      </p:sp>
      <p:sp>
        <p:nvSpPr>
          <p:cNvPr id="22" name="TextBox 37"/>
          <p:cNvSpPr txBox="1"/>
          <p:nvPr/>
        </p:nvSpPr>
        <p:spPr>
          <a:xfrm>
            <a:off x="9685283" y="3897261"/>
            <a:ext cx="1880788"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NOAA/CC BY 2.0</a:t>
            </a:r>
          </a:p>
        </p:txBody>
      </p:sp>
      <p:sp>
        <p:nvSpPr>
          <p:cNvPr id="23" name="TextBox 22"/>
          <p:cNvSpPr txBox="1"/>
          <p:nvPr/>
        </p:nvSpPr>
        <p:spPr>
          <a:xfrm>
            <a:off x="879589" y="5605327"/>
            <a:ext cx="4029313" cy="1446550"/>
          </a:xfrm>
          <a:prstGeom prst="rect">
            <a:avLst/>
          </a:prstGeom>
          <a:noFill/>
        </p:spPr>
        <p:txBody>
          <a:bodyPr wrap="square" rtlCol="0">
            <a:spAutoFit/>
          </a:bodyPr>
          <a:lstStyle/>
          <a:p>
            <a:pPr algn="ctr"/>
            <a:r>
              <a:rPr lang="en-US" altLang="en-US" sz="3200" b="1" u="sng" dirty="0">
                <a:solidFill>
                  <a:srgbClr val="FF0000"/>
                </a:solidFill>
                <a:latin typeface="Arial" panose="020B0604020202020204" pitchFamily="34" charset="0"/>
                <a:cs typeface="Arial" panose="020B0604020202020204" pitchFamily="34" charset="0"/>
              </a:rPr>
              <a:t>$US23 billion</a:t>
            </a:r>
            <a:r>
              <a:rPr lang="en-US" altLang="en-US" sz="3200" b="1" dirty="0">
                <a:solidFill>
                  <a:srgbClr val="FF0000"/>
                </a:solidFill>
                <a:latin typeface="Arial" panose="020B0604020202020204" pitchFamily="34" charset="0"/>
                <a:cs typeface="Arial" panose="020B0604020202020204" pitchFamily="34" charset="0"/>
              </a:rPr>
              <a:t> loss </a:t>
            </a:r>
            <a:r>
              <a:rPr lang="en-US" altLang="en-US" sz="3200" b="1" dirty="0">
                <a:latin typeface="Arial" panose="020B0604020202020204" pitchFamily="34" charset="0"/>
                <a:cs typeface="Arial" panose="020B0604020202020204" pitchFamily="34" charset="0"/>
              </a:rPr>
              <a:t>worldwide per year!</a:t>
            </a:r>
          </a:p>
          <a:p>
            <a:pPr algn="ctr"/>
            <a:endParaRPr lang="en-US" sz="2400" b="1" dirty="0">
              <a:solidFill>
                <a:schemeClr val="accent6">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9966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Ship Classification from Space</a:t>
            </a:r>
            <a:endParaRPr lang="en-US" dirty="0"/>
          </a:p>
        </p:txBody>
      </p:sp>
      <p:sp>
        <p:nvSpPr>
          <p:cNvPr id="4" name="Rounded Rectangle 3"/>
          <p:cNvSpPr/>
          <p:nvPr/>
        </p:nvSpPr>
        <p:spPr bwMode="auto">
          <a:xfrm>
            <a:off x="0" y="729232"/>
            <a:ext cx="12192000" cy="578882"/>
          </a:xfrm>
          <a:prstGeom prst="roundRect">
            <a:avLst/>
          </a:prstGeom>
          <a:solidFill>
            <a:srgbClr val="600000"/>
          </a:solidFill>
          <a:extLst/>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 major sources of information : AIS, Visible and Microwaves </a:t>
            </a:r>
            <a:endPar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3" name="Group 2"/>
          <p:cNvGrpSpPr/>
          <p:nvPr/>
        </p:nvGrpSpPr>
        <p:grpSpPr>
          <a:xfrm>
            <a:off x="239352" y="1917625"/>
            <a:ext cx="11618663" cy="4162161"/>
            <a:chOff x="109347" y="2179188"/>
            <a:chExt cx="9472255" cy="3768724"/>
          </a:xfrm>
        </p:grpSpPr>
        <p:sp>
          <p:nvSpPr>
            <p:cNvPr id="7" name="Freeform 6"/>
            <p:cNvSpPr>
              <a:spLocks noChangeAspect="1"/>
            </p:cNvSpPr>
            <p:nvPr/>
          </p:nvSpPr>
          <p:spPr bwMode="gray">
            <a:xfrm rot="17944009">
              <a:off x="4862704" y="2452139"/>
              <a:ext cx="673392" cy="683899"/>
            </a:xfrm>
            <a:custGeom>
              <a:avLst/>
              <a:gdLst/>
              <a:ahLst/>
              <a:cxnLst/>
              <a:rect l="l" t="t" r="r" b="b"/>
              <a:pathLst>
                <a:path w="943194" h="957916">
                  <a:moveTo>
                    <a:pt x="857314" y="712207"/>
                  </a:moveTo>
                  <a:cubicBezTo>
                    <a:pt x="857323" y="712217"/>
                    <a:pt x="858219" y="713136"/>
                    <a:pt x="943194" y="800391"/>
                  </a:cubicBezTo>
                  <a:cubicBezTo>
                    <a:pt x="952155" y="808682"/>
                    <a:pt x="952155" y="823002"/>
                    <a:pt x="943194" y="832047"/>
                  </a:cubicBezTo>
                  <a:cubicBezTo>
                    <a:pt x="943179" y="832062"/>
                    <a:pt x="941830" y="833407"/>
                    <a:pt x="816987" y="957916"/>
                  </a:cubicBezTo>
                  <a:cubicBezTo>
                    <a:pt x="808773" y="966207"/>
                    <a:pt x="794584" y="966207"/>
                    <a:pt x="785622" y="957916"/>
                  </a:cubicBezTo>
                  <a:cubicBezTo>
                    <a:pt x="785612" y="957906"/>
                    <a:pt x="784694" y="956971"/>
                    <a:pt x="699742" y="870486"/>
                  </a:cubicBezTo>
                  <a:cubicBezTo>
                    <a:pt x="699761" y="870468"/>
                    <a:pt x="701446" y="868775"/>
                    <a:pt x="857314" y="712207"/>
                  </a:cubicBezTo>
                  <a:close/>
                  <a:moveTo>
                    <a:pt x="228184" y="615369"/>
                  </a:moveTo>
                  <a:cubicBezTo>
                    <a:pt x="228196" y="615381"/>
                    <a:pt x="229290" y="616495"/>
                    <a:pt x="336205" y="725429"/>
                  </a:cubicBezTo>
                  <a:cubicBezTo>
                    <a:pt x="336199" y="725435"/>
                    <a:pt x="336092" y="725539"/>
                    <a:pt x="334063" y="727502"/>
                  </a:cubicBezTo>
                  <a:lnTo>
                    <a:pt x="319071" y="742014"/>
                  </a:lnTo>
                  <a:cubicBezTo>
                    <a:pt x="310876" y="750306"/>
                    <a:pt x="296722" y="750306"/>
                    <a:pt x="287782" y="741260"/>
                  </a:cubicBezTo>
                  <a:cubicBezTo>
                    <a:pt x="287767" y="741245"/>
                    <a:pt x="286715" y="740170"/>
                    <a:pt x="211795" y="663615"/>
                  </a:cubicBezTo>
                  <a:cubicBezTo>
                    <a:pt x="202855" y="654569"/>
                    <a:pt x="202855" y="640246"/>
                    <a:pt x="211795" y="631953"/>
                  </a:cubicBezTo>
                  <a:close/>
                  <a:moveTo>
                    <a:pt x="744193" y="597907"/>
                  </a:moveTo>
                  <a:lnTo>
                    <a:pt x="841030" y="696332"/>
                  </a:lnTo>
                  <a:lnTo>
                    <a:pt x="683867" y="855082"/>
                  </a:lnTo>
                  <a:lnTo>
                    <a:pt x="585442" y="755070"/>
                  </a:lnTo>
                  <a:close/>
                  <a:moveTo>
                    <a:pt x="370842" y="220082"/>
                  </a:moveTo>
                  <a:cubicBezTo>
                    <a:pt x="370850" y="220090"/>
                    <a:pt x="371657" y="220913"/>
                    <a:pt x="457207" y="308105"/>
                  </a:cubicBezTo>
                  <a:cubicBezTo>
                    <a:pt x="466219" y="316381"/>
                    <a:pt x="466219" y="330675"/>
                    <a:pt x="457207" y="339704"/>
                  </a:cubicBezTo>
                  <a:cubicBezTo>
                    <a:pt x="457199" y="339712"/>
                    <a:pt x="456561" y="340341"/>
                    <a:pt x="406139" y="390110"/>
                  </a:cubicBezTo>
                  <a:cubicBezTo>
                    <a:pt x="406147" y="390118"/>
                    <a:pt x="406587" y="390560"/>
                    <a:pt x="430171" y="414185"/>
                  </a:cubicBezTo>
                  <a:cubicBezTo>
                    <a:pt x="430180" y="414176"/>
                    <a:pt x="431141" y="413213"/>
                    <a:pt x="533058" y="311115"/>
                  </a:cubicBezTo>
                  <a:cubicBezTo>
                    <a:pt x="542070" y="302839"/>
                    <a:pt x="556339" y="302839"/>
                    <a:pt x="564600" y="311867"/>
                  </a:cubicBezTo>
                  <a:cubicBezTo>
                    <a:pt x="564612" y="311879"/>
                    <a:pt x="565562" y="312831"/>
                    <a:pt x="641953" y="389358"/>
                  </a:cubicBezTo>
                  <a:cubicBezTo>
                    <a:pt x="650965" y="398386"/>
                    <a:pt x="650965" y="412680"/>
                    <a:pt x="641953" y="420956"/>
                  </a:cubicBezTo>
                  <a:cubicBezTo>
                    <a:pt x="641943" y="420965"/>
                    <a:pt x="640953" y="421950"/>
                    <a:pt x="538315" y="524026"/>
                  </a:cubicBezTo>
                  <a:cubicBezTo>
                    <a:pt x="538323" y="524035"/>
                    <a:pt x="538780" y="524492"/>
                    <a:pt x="563098" y="548853"/>
                  </a:cubicBezTo>
                  <a:cubicBezTo>
                    <a:pt x="563106" y="548845"/>
                    <a:pt x="563733" y="548226"/>
                    <a:pt x="614166" y="498446"/>
                  </a:cubicBezTo>
                  <a:cubicBezTo>
                    <a:pt x="623178" y="489418"/>
                    <a:pt x="637447" y="489418"/>
                    <a:pt x="645708" y="498446"/>
                  </a:cubicBezTo>
                  <a:lnTo>
                    <a:pt x="728318" y="581203"/>
                  </a:lnTo>
                  <a:cubicBezTo>
                    <a:pt x="728304" y="581218"/>
                    <a:pt x="726810" y="582707"/>
                    <a:pt x="569857" y="739194"/>
                  </a:cubicBezTo>
                  <a:cubicBezTo>
                    <a:pt x="569850" y="739187"/>
                    <a:pt x="569085" y="738414"/>
                    <a:pt x="487247" y="655685"/>
                  </a:cubicBezTo>
                  <a:cubicBezTo>
                    <a:pt x="478986" y="646657"/>
                    <a:pt x="478986" y="632362"/>
                    <a:pt x="487247" y="624087"/>
                  </a:cubicBezTo>
                  <a:cubicBezTo>
                    <a:pt x="487255" y="624078"/>
                    <a:pt x="487917" y="623425"/>
                    <a:pt x="540568" y="571423"/>
                  </a:cubicBezTo>
                  <a:cubicBezTo>
                    <a:pt x="540559" y="571414"/>
                    <a:pt x="540102" y="570942"/>
                    <a:pt x="515785" y="545844"/>
                  </a:cubicBezTo>
                  <a:cubicBezTo>
                    <a:pt x="515771" y="545858"/>
                    <a:pt x="514253" y="547371"/>
                    <a:pt x="352818" y="708348"/>
                  </a:cubicBezTo>
                  <a:cubicBezTo>
                    <a:pt x="352808" y="708339"/>
                    <a:pt x="351802" y="707323"/>
                    <a:pt x="243922" y="598507"/>
                  </a:cubicBezTo>
                  <a:cubicBezTo>
                    <a:pt x="243937" y="598493"/>
                    <a:pt x="245459" y="596989"/>
                    <a:pt x="407641" y="436755"/>
                  </a:cubicBezTo>
                  <a:cubicBezTo>
                    <a:pt x="407632" y="436747"/>
                    <a:pt x="407191" y="436305"/>
                    <a:pt x="383609" y="412680"/>
                  </a:cubicBezTo>
                  <a:cubicBezTo>
                    <a:pt x="383601" y="412688"/>
                    <a:pt x="382948" y="413333"/>
                    <a:pt x="330287" y="465344"/>
                  </a:cubicBezTo>
                  <a:cubicBezTo>
                    <a:pt x="322026" y="473619"/>
                    <a:pt x="307757" y="473619"/>
                    <a:pt x="298745" y="465344"/>
                  </a:cubicBezTo>
                  <a:cubicBezTo>
                    <a:pt x="298738" y="465336"/>
                    <a:pt x="297940" y="464530"/>
                    <a:pt x="212380" y="378073"/>
                  </a:cubicBezTo>
                  <a:cubicBezTo>
                    <a:pt x="212394" y="378059"/>
                    <a:pt x="213869" y="376588"/>
                    <a:pt x="370842" y="220082"/>
                  </a:cubicBezTo>
                  <a:close/>
                  <a:moveTo>
                    <a:pt x="256830" y="105782"/>
                  </a:moveTo>
                  <a:lnTo>
                    <a:pt x="355255" y="204207"/>
                  </a:lnTo>
                  <a:lnTo>
                    <a:pt x="196505" y="362957"/>
                  </a:lnTo>
                  <a:lnTo>
                    <a:pt x="98080" y="262945"/>
                  </a:lnTo>
                  <a:close/>
                  <a:moveTo>
                    <a:pt x="143350" y="4"/>
                  </a:moveTo>
                  <a:cubicBezTo>
                    <a:pt x="149091" y="99"/>
                    <a:pt x="154738" y="2365"/>
                    <a:pt x="158880" y="6898"/>
                  </a:cubicBezTo>
                  <a:lnTo>
                    <a:pt x="240955" y="90003"/>
                  </a:lnTo>
                  <a:cubicBezTo>
                    <a:pt x="240936" y="90022"/>
                    <a:pt x="239214" y="91750"/>
                    <a:pt x="82828" y="248657"/>
                  </a:cubicBezTo>
                  <a:cubicBezTo>
                    <a:pt x="82819" y="248647"/>
                    <a:pt x="81930" y="247748"/>
                    <a:pt x="0" y="164797"/>
                  </a:cubicBezTo>
                  <a:cubicBezTo>
                    <a:pt x="-8283" y="155731"/>
                    <a:pt x="-8283" y="141377"/>
                    <a:pt x="0" y="133066"/>
                  </a:cubicBezTo>
                  <a:cubicBezTo>
                    <a:pt x="15" y="133051"/>
                    <a:pt x="1393" y="131676"/>
                    <a:pt x="127255" y="6142"/>
                  </a:cubicBezTo>
                  <a:cubicBezTo>
                    <a:pt x="131772" y="1987"/>
                    <a:pt x="137608" y="-90"/>
                    <a:pt x="143350" y="4"/>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Arial" panose="020B0604020202020204" pitchFamily="34" charset="0"/>
                <a:cs typeface="Arial" panose="020B0604020202020204" pitchFamily="34" charset="0"/>
              </a:endParaRPr>
            </a:p>
          </p:txBody>
        </p:sp>
        <p:sp>
          <p:nvSpPr>
            <p:cNvPr id="8" name="Freeform 7"/>
            <p:cNvSpPr>
              <a:spLocks noChangeAspect="1"/>
            </p:cNvSpPr>
            <p:nvPr/>
          </p:nvSpPr>
          <p:spPr bwMode="gray">
            <a:xfrm rot="384773">
              <a:off x="7885286" y="2777594"/>
              <a:ext cx="673392" cy="683899"/>
            </a:xfrm>
            <a:custGeom>
              <a:avLst/>
              <a:gdLst/>
              <a:ahLst/>
              <a:cxnLst/>
              <a:rect l="l" t="t" r="r" b="b"/>
              <a:pathLst>
                <a:path w="943194" h="957916">
                  <a:moveTo>
                    <a:pt x="857314" y="712207"/>
                  </a:moveTo>
                  <a:cubicBezTo>
                    <a:pt x="857323" y="712217"/>
                    <a:pt x="858219" y="713136"/>
                    <a:pt x="943194" y="800391"/>
                  </a:cubicBezTo>
                  <a:cubicBezTo>
                    <a:pt x="952155" y="808682"/>
                    <a:pt x="952155" y="823002"/>
                    <a:pt x="943194" y="832047"/>
                  </a:cubicBezTo>
                  <a:cubicBezTo>
                    <a:pt x="943179" y="832062"/>
                    <a:pt x="941830" y="833407"/>
                    <a:pt x="816987" y="957916"/>
                  </a:cubicBezTo>
                  <a:cubicBezTo>
                    <a:pt x="808773" y="966207"/>
                    <a:pt x="794584" y="966207"/>
                    <a:pt x="785622" y="957916"/>
                  </a:cubicBezTo>
                  <a:cubicBezTo>
                    <a:pt x="785612" y="957906"/>
                    <a:pt x="784694" y="956971"/>
                    <a:pt x="699742" y="870486"/>
                  </a:cubicBezTo>
                  <a:cubicBezTo>
                    <a:pt x="699761" y="870468"/>
                    <a:pt x="701446" y="868775"/>
                    <a:pt x="857314" y="712207"/>
                  </a:cubicBezTo>
                  <a:close/>
                  <a:moveTo>
                    <a:pt x="228184" y="615369"/>
                  </a:moveTo>
                  <a:cubicBezTo>
                    <a:pt x="228196" y="615381"/>
                    <a:pt x="229290" y="616495"/>
                    <a:pt x="336205" y="725429"/>
                  </a:cubicBezTo>
                  <a:cubicBezTo>
                    <a:pt x="336199" y="725435"/>
                    <a:pt x="336092" y="725539"/>
                    <a:pt x="334063" y="727502"/>
                  </a:cubicBezTo>
                  <a:lnTo>
                    <a:pt x="319071" y="742014"/>
                  </a:lnTo>
                  <a:cubicBezTo>
                    <a:pt x="310876" y="750306"/>
                    <a:pt x="296722" y="750306"/>
                    <a:pt x="287782" y="741260"/>
                  </a:cubicBezTo>
                  <a:cubicBezTo>
                    <a:pt x="287767" y="741245"/>
                    <a:pt x="286715" y="740170"/>
                    <a:pt x="211795" y="663615"/>
                  </a:cubicBezTo>
                  <a:cubicBezTo>
                    <a:pt x="202855" y="654569"/>
                    <a:pt x="202855" y="640246"/>
                    <a:pt x="211795" y="631953"/>
                  </a:cubicBezTo>
                  <a:close/>
                  <a:moveTo>
                    <a:pt x="744193" y="597907"/>
                  </a:moveTo>
                  <a:lnTo>
                    <a:pt x="841030" y="696332"/>
                  </a:lnTo>
                  <a:lnTo>
                    <a:pt x="683867" y="855082"/>
                  </a:lnTo>
                  <a:lnTo>
                    <a:pt x="585442" y="755070"/>
                  </a:lnTo>
                  <a:close/>
                  <a:moveTo>
                    <a:pt x="370842" y="220082"/>
                  </a:moveTo>
                  <a:cubicBezTo>
                    <a:pt x="370850" y="220090"/>
                    <a:pt x="371657" y="220913"/>
                    <a:pt x="457207" y="308105"/>
                  </a:cubicBezTo>
                  <a:cubicBezTo>
                    <a:pt x="466219" y="316381"/>
                    <a:pt x="466219" y="330675"/>
                    <a:pt x="457207" y="339704"/>
                  </a:cubicBezTo>
                  <a:cubicBezTo>
                    <a:pt x="457199" y="339712"/>
                    <a:pt x="456561" y="340341"/>
                    <a:pt x="406139" y="390110"/>
                  </a:cubicBezTo>
                  <a:cubicBezTo>
                    <a:pt x="406147" y="390118"/>
                    <a:pt x="406587" y="390560"/>
                    <a:pt x="430171" y="414185"/>
                  </a:cubicBezTo>
                  <a:cubicBezTo>
                    <a:pt x="430180" y="414176"/>
                    <a:pt x="431141" y="413213"/>
                    <a:pt x="533058" y="311115"/>
                  </a:cubicBezTo>
                  <a:cubicBezTo>
                    <a:pt x="542070" y="302839"/>
                    <a:pt x="556339" y="302839"/>
                    <a:pt x="564600" y="311867"/>
                  </a:cubicBezTo>
                  <a:cubicBezTo>
                    <a:pt x="564612" y="311879"/>
                    <a:pt x="565562" y="312831"/>
                    <a:pt x="641953" y="389358"/>
                  </a:cubicBezTo>
                  <a:cubicBezTo>
                    <a:pt x="650965" y="398386"/>
                    <a:pt x="650965" y="412680"/>
                    <a:pt x="641953" y="420956"/>
                  </a:cubicBezTo>
                  <a:cubicBezTo>
                    <a:pt x="641943" y="420965"/>
                    <a:pt x="640953" y="421950"/>
                    <a:pt x="538315" y="524026"/>
                  </a:cubicBezTo>
                  <a:cubicBezTo>
                    <a:pt x="538323" y="524035"/>
                    <a:pt x="538780" y="524492"/>
                    <a:pt x="563098" y="548853"/>
                  </a:cubicBezTo>
                  <a:cubicBezTo>
                    <a:pt x="563106" y="548845"/>
                    <a:pt x="563733" y="548226"/>
                    <a:pt x="614166" y="498446"/>
                  </a:cubicBezTo>
                  <a:cubicBezTo>
                    <a:pt x="623178" y="489418"/>
                    <a:pt x="637447" y="489418"/>
                    <a:pt x="645708" y="498446"/>
                  </a:cubicBezTo>
                  <a:lnTo>
                    <a:pt x="728318" y="581203"/>
                  </a:lnTo>
                  <a:cubicBezTo>
                    <a:pt x="728304" y="581218"/>
                    <a:pt x="726810" y="582707"/>
                    <a:pt x="569857" y="739194"/>
                  </a:cubicBezTo>
                  <a:cubicBezTo>
                    <a:pt x="569850" y="739187"/>
                    <a:pt x="569085" y="738414"/>
                    <a:pt x="487247" y="655685"/>
                  </a:cubicBezTo>
                  <a:cubicBezTo>
                    <a:pt x="478986" y="646657"/>
                    <a:pt x="478986" y="632362"/>
                    <a:pt x="487247" y="624087"/>
                  </a:cubicBezTo>
                  <a:cubicBezTo>
                    <a:pt x="487255" y="624078"/>
                    <a:pt x="487917" y="623425"/>
                    <a:pt x="540568" y="571423"/>
                  </a:cubicBezTo>
                  <a:cubicBezTo>
                    <a:pt x="540559" y="571414"/>
                    <a:pt x="540102" y="570942"/>
                    <a:pt x="515785" y="545844"/>
                  </a:cubicBezTo>
                  <a:cubicBezTo>
                    <a:pt x="515771" y="545858"/>
                    <a:pt x="514253" y="547371"/>
                    <a:pt x="352818" y="708348"/>
                  </a:cubicBezTo>
                  <a:cubicBezTo>
                    <a:pt x="352808" y="708339"/>
                    <a:pt x="351802" y="707323"/>
                    <a:pt x="243922" y="598507"/>
                  </a:cubicBezTo>
                  <a:cubicBezTo>
                    <a:pt x="243937" y="598493"/>
                    <a:pt x="245459" y="596989"/>
                    <a:pt x="407641" y="436755"/>
                  </a:cubicBezTo>
                  <a:cubicBezTo>
                    <a:pt x="407632" y="436747"/>
                    <a:pt x="407191" y="436305"/>
                    <a:pt x="383609" y="412680"/>
                  </a:cubicBezTo>
                  <a:cubicBezTo>
                    <a:pt x="383601" y="412688"/>
                    <a:pt x="382948" y="413333"/>
                    <a:pt x="330287" y="465344"/>
                  </a:cubicBezTo>
                  <a:cubicBezTo>
                    <a:pt x="322026" y="473619"/>
                    <a:pt x="307757" y="473619"/>
                    <a:pt x="298745" y="465344"/>
                  </a:cubicBezTo>
                  <a:cubicBezTo>
                    <a:pt x="298738" y="465336"/>
                    <a:pt x="297940" y="464530"/>
                    <a:pt x="212380" y="378073"/>
                  </a:cubicBezTo>
                  <a:cubicBezTo>
                    <a:pt x="212394" y="378059"/>
                    <a:pt x="213869" y="376588"/>
                    <a:pt x="370842" y="220082"/>
                  </a:cubicBezTo>
                  <a:close/>
                  <a:moveTo>
                    <a:pt x="256830" y="105782"/>
                  </a:moveTo>
                  <a:lnTo>
                    <a:pt x="355255" y="204207"/>
                  </a:lnTo>
                  <a:lnTo>
                    <a:pt x="196505" y="362957"/>
                  </a:lnTo>
                  <a:lnTo>
                    <a:pt x="98080" y="262945"/>
                  </a:lnTo>
                  <a:close/>
                  <a:moveTo>
                    <a:pt x="143350" y="4"/>
                  </a:moveTo>
                  <a:cubicBezTo>
                    <a:pt x="149091" y="99"/>
                    <a:pt x="154738" y="2365"/>
                    <a:pt x="158880" y="6898"/>
                  </a:cubicBezTo>
                  <a:lnTo>
                    <a:pt x="240955" y="90003"/>
                  </a:lnTo>
                  <a:cubicBezTo>
                    <a:pt x="240936" y="90022"/>
                    <a:pt x="239214" y="91750"/>
                    <a:pt x="82828" y="248657"/>
                  </a:cubicBezTo>
                  <a:cubicBezTo>
                    <a:pt x="82819" y="248647"/>
                    <a:pt x="81930" y="247748"/>
                    <a:pt x="0" y="164797"/>
                  </a:cubicBezTo>
                  <a:cubicBezTo>
                    <a:pt x="-8283" y="155731"/>
                    <a:pt x="-8283" y="141377"/>
                    <a:pt x="0" y="133066"/>
                  </a:cubicBezTo>
                  <a:cubicBezTo>
                    <a:pt x="15" y="133051"/>
                    <a:pt x="1393" y="131676"/>
                    <a:pt x="127255" y="6142"/>
                  </a:cubicBezTo>
                  <a:cubicBezTo>
                    <a:pt x="131772" y="1987"/>
                    <a:pt x="137608" y="-90"/>
                    <a:pt x="143350" y="4"/>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Arial" panose="020B0604020202020204" pitchFamily="34" charset="0"/>
                <a:cs typeface="Arial" panose="020B0604020202020204" pitchFamily="34" charset="0"/>
              </a:endParaRPr>
            </a:p>
          </p:txBody>
        </p:sp>
        <p:sp>
          <p:nvSpPr>
            <p:cNvPr id="9" name="Freeform 8"/>
            <p:cNvSpPr>
              <a:spLocks noChangeAspect="1"/>
            </p:cNvSpPr>
            <p:nvPr/>
          </p:nvSpPr>
          <p:spPr bwMode="gray">
            <a:xfrm rot="16929717">
              <a:off x="2400029" y="2887455"/>
              <a:ext cx="674522" cy="678412"/>
            </a:xfrm>
            <a:custGeom>
              <a:avLst/>
              <a:gdLst>
                <a:gd name="connsiteX0" fmla="*/ 863526 w 956126"/>
                <a:gd name="connsiteY0" fmla="*/ 709718 h 961645"/>
                <a:gd name="connsiteX1" fmla="*/ 949406 w 956126"/>
                <a:gd name="connsiteY1" fmla="*/ 797902 h 961645"/>
                <a:gd name="connsiteX2" fmla="*/ 949406 w 956126"/>
                <a:gd name="connsiteY2" fmla="*/ 829558 h 961645"/>
                <a:gd name="connsiteX3" fmla="*/ 823199 w 956126"/>
                <a:gd name="connsiteY3" fmla="*/ 955427 h 961645"/>
                <a:gd name="connsiteX4" fmla="*/ 791834 w 956126"/>
                <a:gd name="connsiteY4" fmla="*/ 955427 h 961645"/>
                <a:gd name="connsiteX5" fmla="*/ 705954 w 956126"/>
                <a:gd name="connsiteY5" fmla="*/ 867997 h 961645"/>
                <a:gd name="connsiteX6" fmla="*/ 863526 w 956126"/>
                <a:gd name="connsiteY6" fmla="*/ 709718 h 961645"/>
                <a:gd name="connsiteX7" fmla="*/ 234396 w 956126"/>
                <a:gd name="connsiteY7" fmla="*/ 612880 h 961645"/>
                <a:gd name="connsiteX8" fmla="*/ 342417 w 956126"/>
                <a:gd name="connsiteY8" fmla="*/ 722940 h 961645"/>
                <a:gd name="connsiteX9" fmla="*/ 340275 w 956126"/>
                <a:gd name="connsiteY9" fmla="*/ 725013 h 961645"/>
                <a:gd name="connsiteX10" fmla="*/ 325283 w 956126"/>
                <a:gd name="connsiteY10" fmla="*/ 739525 h 961645"/>
                <a:gd name="connsiteX11" fmla="*/ 293994 w 956126"/>
                <a:gd name="connsiteY11" fmla="*/ 738771 h 961645"/>
                <a:gd name="connsiteX12" fmla="*/ 218007 w 956126"/>
                <a:gd name="connsiteY12" fmla="*/ 661126 h 961645"/>
                <a:gd name="connsiteX13" fmla="*/ 218007 w 956126"/>
                <a:gd name="connsiteY13" fmla="*/ 629464 h 961645"/>
                <a:gd name="connsiteX14" fmla="*/ 234396 w 956126"/>
                <a:gd name="connsiteY14" fmla="*/ 612880 h 961645"/>
                <a:gd name="connsiteX15" fmla="*/ 750405 w 956126"/>
                <a:gd name="connsiteY15" fmla="*/ 595418 h 961645"/>
                <a:gd name="connsiteX16" fmla="*/ 847242 w 956126"/>
                <a:gd name="connsiteY16" fmla="*/ 693843 h 961645"/>
                <a:gd name="connsiteX17" fmla="*/ 690079 w 956126"/>
                <a:gd name="connsiteY17" fmla="*/ 852593 h 961645"/>
                <a:gd name="connsiteX18" fmla="*/ 591654 w 956126"/>
                <a:gd name="connsiteY18" fmla="*/ 752581 h 961645"/>
                <a:gd name="connsiteX19" fmla="*/ 750405 w 956126"/>
                <a:gd name="connsiteY19" fmla="*/ 595418 h 961645"/>
                <a:gd name="connsiteX20" fmla="*/ 377054 w 956126"/>
                <a:gd name="connsiteY20" fmla="*/ 217593 h 961645"/>
                <a:gd name="connsiteX21" fmla="*/ 463419 w 956126"/>
                <a:gd name="connsiteY21" fmla="*/ 305616 h 961645"/>
                <a:gd name="connsiteX22" fmla="*/ 463419 w 956126"/>
                <a:gd name="connsiteY22" fmla="*/ 337215 h 961645"/>
                <a:gd name="connsiteX23" fmla="*/ 412351 w 956126"/>
                <a:gd name="connsiteY23" fmla="*/ 387621 h 961645"/>
                <a:gd name="connsiteX24" fmla="*/ 436383 w 956126"/>
                <a:gd name="connsiteY24" fmla="*/ 411696 h 961645"/>
                <a:gd name="connsiteX25" fmla="*/ 539270 w 956126"/>
                <a:gd name="connsiteY25" fmla="*/ 308626 h 961645"/>
                <a:gd name="connsiteX26" fmla="*/ 570812 w 956126"/>
                <a:gd name="connsiteY26" fmla="*/ 309378 h 961645"/>
                <a:gd name="connsiteX27" fmla="*/ 648165 w 956126"/>
                <a:gd name="connsiteY27" fmla="*/ 386869 h 961645"/>
                <a:gd name="connsiteX28" fmla="*/ 648165 w 956126"/>
                <a:gd name="connsiteY28" fmla="*/ 418467 h 961645"/>
                <a:gd name="connsiteX29" fmla="*/ 544527 w 956126"/>
                <a:gd name="connsiteY29" fmla="*/ 521537 h 961645"/>
                <a:gd name="connsiteX30" fmla="*/ 569310 w 956126"/>
                <a:gd name="connsiteY30" fmla="*/ 546364 h 961645"/>
                <a:gd name="connsiteX31" fmla="*/ 620378 w 956126"/>
                <a:gd name="connsiteY31" fmla="*/ 495957 h 961645"/>
                <a:gd name="connsiteX32" fmla="*/ 651920 w 956126"/>
                <a:gd name="connsiteY32" fmla="*/ 495957 h 961645"/>
                <a:gd name="connsiteX33" fmla="*/ 734530 w 956126"/>
                <a:gd name="connsiteY33" fmla="*/ 578714 h 961645"/>
                <a:gd name="connsiteX34" fmla="*/ 576069 w 956126"/>
                <a:gd name="connsiteY34" fmla="*/ 736705 h 961645"/>
                <a:gd name="connsiteX35" fmla="*/ 493459 w 956126"/>
                <a:gd name="connsiteY35" fmla="*/ 653196 h 961645"/>
                <a:gd name="connsiteX36" fmla="*/ 493459 w 956126"/>
                <a:gd name="connsiteY36" fmla="*/ 621598 h 961645"/>
                <a:gd name="connsiteX37" fmla="*/ 546780 w 956126"/>
                <a:gd name="connsiteY37" fmla="*/ 568934 h 961645"/>
                <a:gd name="connsiteX38" fmla="*/ 521997 w 956126"/>
                <a:gd name="connsiteY38" fmla="*/ 543355 h 961645"/>
                <a:gd name="connsiteX39" fmla="*/ 359030 w 956126"/>
                <a:gd name="connsiteY39" fmla="*/ 705859 h 961645"/>
                <a:gd name="connsiteX40" fmla="*/ 250134 w 956126"/>
                <a:gd name="connsiteY40" fmla="*/ 596018 h 961645"/>
                <a:gd name="connsiteX41" fmla="*/ 413853 w 956126"/>
                <a:gd name="connsiteY41" fmla="*/ 434266 h 961645"/>
                <a:gd name="connsiteX42" fmla="*/ 389821 w 956126"/>
                <a:gd name="connsiteY42" fmla="*/ 410191 h 961645"/>
                <a:gd name="connsiteX43" fmla="*/ 336499 w 956126"/>
                <a:gd name="connsiteY43" fmla="*/ 462855 h 961645"/>
                <a:gd name="connsiteX44" fmla="*/ 304957 w 956126"/>
                <a:gd name="connsiteY44" fmla="*/ 462855 h 961645"/>
                <a:gd name="connsiteX45" fmla="*/ 218592 w 956126"/>
                <a:gd name="connsiteY45" fmla="*/ 375584 h 961645"/>
                <a:gd name="connsiteX46" fmla="*/ 377054 w 956126"/>
                <a:gd name="connsiteY46" fmla="*/ 217593 h 961645"/>
                <a:gd name="connsiteX47" fmla="*/ 263042 w 956126"/>
                <a:gd name="connsiteY47" fmla="*/ 103293 h 961645"/>
                <a:gd name="connsiteX48" fmla="*/ 361467 w 956126"/>
                <a:gd name="connsiteY48" fmla="*/ 201718 h 961645"/>
                <a:gd name="connsiteX49" fmla="*/ 202717 w 956126"/>
                <a:gd name="connsiteY49" fmla="*/ 360468 h 961645"/>
                <a:gd name="connsiteX50" fmla="*/ 104292 w 956126"/>
                <a:gd name="connsiteY50" fmla="*/ 260456 h 961645"/>
                <a:gd name="connsiteX51" fmla="*/ 263042 w 956126"/>
                <a:gd name="connsiteY51" fmla="*/ 103293 h 961645"/>
                <a:gd name="connsiteX52" fmla="*/ 963 w 956126"/>
                <a:gd name="connsiteY52" fmla="*/ 64 h 961645"/>
                <a:gd name="connsiteX53" fmla="*/ 165092 w 956126"/>
                <a:gd name="connsiteY53" fmla="*/ 4409 h 961645"/>
                <a:gd name="connsiteX54" fmla="*/ 247167 w 956126"/>
                <a:gd name="connsiteY54" fmla="*/ 87514 h 961645"/>
                <a:gd name="connsiteX55" fmla="*/ 89040 w 956126"/>
                <a:gd name="connsiteY55" fmla="*/ 246168 h 961645"/>
                <a:gd name="connsiteX56" fmla="*/ 6212 w 956126"/>
                <a:gd name="connsiteY56" fmla="*/ 162308 h 961645"/>
                <a:gd name="connsiteX57" fmla="*/ 6212 w 956126"/>
                <a:gd name="connsiteY57" fmla="*/ 130577 h 961645"/>
                <a:gd name="connsiteX58" fmla="*/ 133467 w 956126"/>
                <a:gd name="connsiteY58" fmla="*/ 3653 h 961645"/>
                <a:gd name="connsiteX59" fmla="*/ 963 w 956126"/>
                <a:gd name="connsiteY59" fmla="*/ 64 h 96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56126" h="961645">
                  <a:moveTo>
                    <a:pt x="863526" y="709718"/>
                  </a:moveTo>
                  <a:cubicBezTo>
                    <a:pt x="863535" y="709728"/>
                    <a:pt x="864431" y="710647"/>
                    <a:pt x="949406" y="797902"/>
                  </a:cubicBezTo>
                  <a:cubicBezTo>
                    <a:pt x="958367" y="806193"/>
                    <a:pt x="958367" y="820513"/>
                    <a:pt x="949406" y="829558"/>
                  </a:cubicBezTo>
                  <a:lnTo>
                    <a:pt x="823199" y="955427"/>
                  </a:lnTo>
                  <a:cubicBezTo>
                    <a:pt x="814985" y="963718"/>
                    <a:pt x="800796" y="963718"/>
                    <a:pt x="791834" y="955427"/>
                  </a:cubicBezTo>
                  <a:cubicBezTo>
                    <a:pt x="791824" y="955417"/>
                    <a:pt x="790906" y="954482"/>
                    <a:pt x="705954" y="867997"/>
                  </a:cubicBezTo>
                  <a:cubicBezTo>
                    <a:pt x="705973" y="867979"/>
                    <a:pt x="707658" y="866286"/>
                    <a:pt x="863526" y="709718"/>
                  </a:cubicBezTo>
                  <a:close/>
                  <a:moveTo>
                    <a:pt x="234396" y="612880"/>
                  </a:moveTo>
                  <a:cubicBezTo>
                    <a:pt x="234408" y="612892"/>
                    <a:pt x="235502" y="614006"/>
                    <a:pt x="342417" y="722940"/>
                  </a:cubicBezTo>
                  <a:cubicBezTo>
                    <a:pt x="342411" y="722946"/>
                    <a:pt x="342304" y="723050"/>
                    <a:pt x="340275" y="725013"/>
                  </a:cubicBezTo>
                  <a:lnTo>
                    <a:pt x="325283" y="739525"/>
                  </a:lnTo>
                  <a:cubicBezTo>
                    <a:pt x="317088" y="747817"/>
                    <a:pt x="302934" y="747817"/>
                    <a:pt x="293994" y="738771"/>
                  </a:cubicBezTo>
                  <a:cubicBezTo>
                    <a:pt x="293979" y="738756"/>
                    <a:pt x="292927" y="737681"/>
                    <a:pt x="218007" y="661126"/>
                  </a:cubicBezTo>
                  <a:cubicBezTo>
                    <a:pt x="209067" y="652080"/>
                    <a:pt x="209067" y="637757"/>
                    <a:pt x="218007" y="629464"/>
                  </a:cubicBezTo>
                  <a:lnTo>
                    <a:pt x="234396" y="612880"/>
                  </a:lnTo>
                  <a:close/>
                  <a:moveTo>
                    <a:pt x="750405" y="595418"/>
                  </a:moveTo>
                  <a:lnTo>
                    <a:pt x="847242" y="693843"/>
                  </a:lnTo>
                  <a:lnTo>
                    <a:pt x="690079" y="852593"/>
                  </a:lnTo>
                  <a:lnTo>
                    <a:pt x="591654" y="752581"/>
                  </a:lnTo>
                  <a:lnTo>
                    <a:pt x="750405" y="595418"/>
                  </a:lnTo>
                  <a:close/>
                  <a:moveTo>
                    <a:pt x="377054" y="217593"/>
                  </a:moveTo>
                  <a:cubicBezTo>
                    <a:pt x="377062" y="217601"/>
                    <a:pt x="377869" y="218424"/>
                    <a:pt x="463419" y="305616"/>
                  </a:cubicBezTo>
                  <a:cubicBezTo>
                    <a:pt x="472431" y="313892"/>
                    <a:pt x="472431" y="328186"/>
                    <a:pt x="463419" y="337215"/>
                  </a:cubicBezTo>
                  <a:cubicBezTo>
                    <a:pt x="463411" y="337223"/>
                    <a:pt x="462773" y="337852"/>
                    <a:pt x="412351" y="387621"/>
                  </a:cubicBezTo>
                  <a:lnTo>
                    <a:pt x="436383" y="411696"/>
                  </a:lnTo>
                  <a:lnTo>
                    <a:pt x="539270" y="308626"/>
                  </a:lnTo>
                  <a:cubicBezTo>
                    <a:pt x="548282" y="300350"/>
                    <a:pt x="562551" y="300350"/>
                    <a:pt x="570812" y="309378"/>
                  </a:cubicBezTo>
                  <a:lnTo>
                    <a:pt x="648165" y="386869"/>
                  </a:lnTo>
                  <a:cubicBezTo>
                    <a:pt x="657177" y="395897"/>
                    <a:pt x="657177" y="410191"/>
                    <a:pt x="648165" y="418467"/>
                  </a:cubicBezTo>
                  <a:cubicBezTo>
                    <a:pt x="648155" y="418476"/>
                    <a:pt x="647165" y="419461"/>
                    <a:pt x="544527" y="521537"/>
                  </a:cubicBezTo>
                  <a:cubicBezTo>
                    <a:pt x="544535" y="521546"/>
                    <a:pt x="544992" y="522003"/>
                    <a:pt x="569310" y="546364"/>
                  </a:cubicBezTo>
                  <a:cubicBezTo>
                    <a:pt x="569318" y="546356"/>
                    <a:pt x="569945" y="545737"/>
                    <a:pt x="620378" y="495957"/>
                  </a:cubicBezTo>
                  <a:cubicBezTo>
                    <a:pt x="629390" y="486929"/>
                    <a:pt x="643659" y="486929"/>
                    <a:pt x="651920" y="495957"/>
                  </a:cubicBezTo>
                  <a:lnTo>
                    <a:pt x="734530" y="578714"/>
                  </a:lnTo>
                  <a:cubicBezTo>
                    <a:pt x="734516" y="578729"/>
                    <a:pt x="733022" y="580218"/>
                    <a:pt x="576069" y="736705"/>
                  </a:cubicBezTo>
                  <a:cubicBezTo>
                    <a:pt x="576062" y="736698"/>
                    <a:pt x="575297" y="735925"/>
                    <a:pt x="493459" y="653196"/>
                  </a:cubicBezTo>
                  <a:cubicBezTo>
                    <a:pt x="485198" y="644168"/>
                    <a:pt x="485198" y="629873"/>
                    <a:pt x="493459" y="621598"/>
                  </a:cubicBezTo>
                  <a:cubicBezTo>
                    <a:pt x="493467" y="621589"/>
                    <a:pt x="494129" y="620936"/>
                    <a:pt x="546780" y="568934"/>
                  </a:cubicBezTo>
                  <a:cubicBezTo>
                    <a:pt x="546771" y="568925"/>
                    <a:pt x="546314" y="568453"/>
                    <a:pt x="521997" y="543355"/>
                  </a:cubicBezTo>
                  <a:lnTo>
                    <a:pt x="359030" y="705859"/>
                  </a:lnTo>
                  <a:cubicBezTo>
                    <a:pt x="359020" y="705850"/>
                    <a:pt x="358014" y="704834"/>
                    <a:pt x="250134" y="596018"/>
                  </a:cubicBezTo>
                  <a:cubicBezTo>
                    <a:pt x="250149" y="596004"/>
                    <a:pt x="251671" y="594500"/>
                    <a:pt x="413853" y="434266"/>
                  </a:cubicBezTo>
                  <a:cubicBezTo>
                    <a:pt x="413844" y="434258"/>
                    <a:pt x="413403" y="433816"/>
                    <a:pt x="389821" y="410191"/>
                  </a:cubicBezTo>
                  <a:cubicBezTo>
                    <a:pt x="389813" y="410199"/>
                    <a:pt x="389160" y="410844"/>
                    <a:pt x="336499" y="462855"/>
                  </a:cubicBezTo>
                  <a:cubicBezTo>
                    <a:pt x="328238" y="471130"/>
                    <a:pt x="313969" y="471130"/>
                    <a:pt x="304957" y="462855"/>
                  </a:cubicBezTo>
                  <a:cubicBezTo>
                    <a:pt x="304950" y="462847"/>
                    <a:pt x="304152" y="462041"/>
                    <a:pt x="218592" y="375584"/>
                  </a:cubicBezTo>
                  <a:lnTo>
                    <a:pt x="377054" y="217593"/>
                  </a:lnTo>
                  <a:close/>
                  <a:moveTo>
                    <a:pt x="263042" y="103293"/>
                  </a:moveTo>
                  <a:lnTo>
                    <a:pt x="361467" y="201718"/>
                  </a:lnTo>
                  <a:lnTo>
                    <a:pt x="202717" y="360468"/>
                  </a:lnTo>
                  <a:lnTo>
                    <a:pt x="104292" y="260456"/>
                  </a:lnTo>
                  <a:lnTo>
                    <a:pt x="263042" y="103293"/>
                  </a:lnTo>
                  <a:close/>
                  <a:moveTo>
                    <a:pt x="963" y="64"/>
                  </a:moveTo>
                  <a:cubicBezTo>
                    <a:pt x="6704" y="159"/>
                    <a:pt x="160950" y="-124"/>
                    <a:pt x="165092" y="4409"/>
                  </a:cubicBezTo>
                  <a:lnTo>
                    <a:pt x="247167" y="87514"/>
                  </a:lnTo>
                  <a:lnTo>
                    <a:pt x="89040" y="246168"/>
                  </a:lnTo>
                  <a:cubicBezTo>
                    <a:pt x="89031" y="246158"/>
                    <a:pt x="88142" y="245259"/>
                    <a:pt x="6212" y="162308"/>
                  </a:cubicBezTo>
                  <a:cubicBezTo>
                    <a:pt x="-2071" y="153242"/>
                    <a:pt x="-2071" y="138888"/>
                    <a:pt x="6212" y="130577"/>
                  </a:cubicBezTo>
                  <a:lnTo>
                    <a:pt x="133467" y="3653"/>
                  </a:lnTo>
                  <a:cubicBezTo>
                    <a:pt x="137984" y="-502"/>
                    <a:pt x="-4779" y="-30"/>
                    <a:pt x="963" y="64"/>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Arial" panose="020B0604020202020204" pitchFamily="34" charset="0"/>
                <a:cs typeface="Arial" panose="020B0604020202020204" pitchFamily="34" charset="0"/>
              </a:endParaRPr>
            </a:p>
          </p:txBody>
        </p:sp>
        <p:sp>
          <p:nvSpPr>
            <p:cNvPr id="10" name="雲形吹き出し 349"/>
            <p:cNvSpPr/>
            <p:nvPr/>
          </p:nvSpPr>
          <p:spPr>
            <a:xfrm>
              <a:off x="4231986" y="3728372"/>
              <a:ext cx="3422386" cy="896226"/>
            </a:xfrm>
            <a:prstGeom prst="cloudCallout">
              <a:avLst>
                <a:gd name="adj1" fmla="val 3765"/>
                <a:gd name="adj2" fmla="val -9277"/>
              </a:avLst>
            </a:prstGeom>
            <a:solidFill>
              <a:schemeClr val="bg1">
                <a:lumMod val="75000"/>
              </a:schemeClr>
            </a:solidFill>
            <a:ln w="57150" cap="flat" cmpd="sng" algn="ctr">
              <a:noFill/>
              <a:prstDash val="solid"/>
            </a:ln>
            <a:effectLst>
              <a:softEdge rad="63500"/>
            </a:effectLst>
          </p:spPr>
          <p:txBody>
            <a:bodyPr rtlCol="0" anchor="ctr"/>
            <a:lstStyle/>
            <a:p>
              <a:pPr algn="ctr" fontAlgn="base">
                <a:spcBef>
                  <a:spcPct val="0"/>
                </a:spcBef>
                <a:spcAft>
                  <a:spcPct val="0"/>
                </a:spcAft>
                <a:defRPr/>
              </a:pPr>
              <a:endParaRPr lang="ja-JP" altLang="en-US" kern="0">
                <a:solidFill>
                  <a:srgbClr val="FFFFFF"/>
                </a:solidFill>
                <a:latin typeface="Arial" panose="020B0604020202020204" pitchFamily="34" charset="0"/>
                <a:ea typeface="メイリオ"/>
                <a:cs typeface="Arial" panose="020B0604020202020204" pitchFamily="34" charset="0"/>
              </a:endParaRPr>
            </a:p>
          </p:txBody>
        </p:sp>
        <p:sp>
          <p:nvSpPr>
            <p:cNvPr id="11" name="Flowchart: Data 10"/>
            <p:cNvSpPr/>
            <p:nvPr/>
          </p:nvSpPr>
          <p:spPr bwMode="auto">
            <a:xfrm>
              <a:off x="178537" y="4821377"/>
              <a:ext cx="8784976" cy="1081147"/>
            </a:xfrm>
            <a:prstGeom prst="flowChartInputOutput">
              <a:avLst/>
            </a:prstGeom>
            <a:solidFill>
              <a:schemeClr val="accent1">
                <a:lumMod val="60000"/>
                <a:lumOff val="4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b="1" dirty="0">
                <a:latin typeface="Arial" panose="020B0604020202020204" pitchFamily="34" charset="0"/>
                <a:ea typeface="+mj-ea"/>
                <a:cs typeface="Arial" panose="020B0604020202020204" pitchFamily="34" charset="0"/>
              </a:endParaRPr>
            </a:p>
          </p:txBody>
        </p:sp>
        <p:grpSp>
          <p:nvGrpSpPr>
            <p:cNvPr id="12" name="グループ化 187"/>
            <p:cNvGrpSpPr>
              <a:grpSpLocks noChangeAspect="1"/>
            </p:cNvGrpSpPr>
            <p:nvPr/>
          </p:nvGrpSpPr>
          <p:grpSpPr bwMode="gray">
            <a:xfrm>
              <a:off x="4971275" y="5292436"/>
              <a:ext cx="844720" cy="318712"/>
              <a:chOff x="7128818" y="3367088"/>
              <a:chExt cx="1413680" cy="533400"/>
            </a:xfrm>
            <a:solidFill>
              <a:schemeClr val="tx1"/>
            </a:solidFill>
          </p:grpSpPr>
          <p:sp>
            <p:nvSpPr>
              <p:cNvPr id="13" name="Freeform 12"/>
              <p:cNvSpPr>
                <a:spLocks noChangeAspect="1"/>
              </p:cNvSpPr>
              <p:nvPr/>
            </p:nvSpPr>
            <p:spPr bwMode="gray">
              <a:xfrm>
                <a:off x="7128818" y="3367088"/>
                <a:ext cx="1413680" cy="533400"/>
              </a:xfrm>
              <a:custGeom>
                <a:avLst/>
                <a:gdLst/>
                <a:ahLst/>
                <a:cxnLst/>
                <a:rect l="l" t="t" r="r" b="b"/>
                <a:pathLst>
                  <a:path w="1510451" h="569913">
                    <a:moveTo>
                      <a:pt x="927571" y="268287"/>
                    </a:moveTo>
                    <a:lnTo>
                      <a:pt x="1076796" y="268287"/>
                    </a:lnTo>
                    <a:lnTo>
                      <a:pt x="1076796" y="384175"/>
                    </a:lnTo>
                    <a:lnTo>
                      <a:pt x="927571" y="384175"/>
                    </a:lnTo>
                    <a:close/>
                    <a:moveTo>
                      <a:pt x="748184" y="268287"/>
                    </a:moveTo>
                    <a:lnTo>
                      <a:pt x="895822" y="268287"/>
                    </a:lnTo>
                    <a:lnTo>
                      <a:pt x="895822" y="384175"/>
                    </a:lnTo>
                    <a:lnTo>
                      <a:pt x="748184" y="384175"/>
                    </a:lnTo>
                    <a:close/>
                    <a:moveTo>
                      <a:pt x="567209" y="268287"/>
                    </a:moveTo>
                    <a:lnTo>
                      <a:pt x="716434" y="268287"/>
                    </a:lnTo>
                    <a:lnTo>
                      <a:pt x="716434" y="384175"/>
                    </a:lnTo>
                    <a:lnTo>
                      <a:pt x="567209" y="384175"/>
                    </a:lnTo>
                    <a:close/>
                    <a:moveTo>
                      <a:pt x="387821" y="268287"/>
                    </a:moveTo>
                    <a:lnTo>
                      <a:pt x="537046" y="268287"/>
                    </a:lnTo>
                    <a:lnTo>
                      <a:pt x="537046" y="384175"/>
                    </a:lnTo>
                    <a:lnTo>
                      <a:pt x="387821" y="384175"/>
                    </a:lnTo>
                    <a:close/>
                    <a:moveTo>
                      <a:pt x="927571" y="122237"/>
                    </a:moveTo>
                    <a:lnTo>
                      <a:pt x="1076796" y="122237"/>
                    </a:lnTo>
                    <a:lnTo>
                      <a:pt x="1076796" y="238125"/>
                    </a:lnTo>
                    <a:lnTo>
                      <a:pt x="927571" y="238125"/>
                    </a:lnTo>
                    <a:close/>
                    <a:moveTo>
                      <a:pt x="748184" y="122237"/>
                    </a:moveTo>
                    <a:lnTo>
                      <a:pt x="895822" y="122237"/>
                    </a:lnTo>
                    <a:lnTo>
                      <a:pt x="895822" y="238125"/>
                    </a:lnTo>
                    <a:lnTo>
                      <a:pt x="748184" y="238125"/>
                    </a:lnTo>
                    <a:close/>
                    <a:moveTo>
                      <a:pt x="567209" y="122237"/>
                    </a:moveTo>
                    <a:lnTo>
                      <a:pt x="716434" y="122237"/>
                    </a:lnTo>
                    <a:lnTo>
                      <a:pt x="716434" y="238125"/>
                    </a:lnTo>
                    <a:lnTo>
                      <a:pt x="567209" y="238125"/>
                    </a:lnTo>
                    <a:close/>
                    <a:moveTo>
                      <a:pt x="387821" y="122237"/>
                    </a:moveTo>
                    <a:lnTo>
                      <a:pt x="537046" y="122237"/>
                    </a:lnTo>
                    <a:lnTo>
                      <a:pt x="537046" y="238125"/>
                    </a:lnTo>
                    <a:lnTo>
                      <a:pt x="387821" y="238125"/>
                    </a:lnTo>
                    <a:close/>
                    <a:moveTo>
                      <a:pt x="1177922" y="0"/>
                    </a:moveTo>
                    <a:cubicBezTo>
                      <a:pt x="1185428" y="0"/>
                      <a:pt x="1192183" y="6776"/>
                      <a:pt x="1192183" y="15057"/>
                    </a:cubicBezTo>
                    <a:cubicBezTo>
                      <a:pt x="1192183" y="15073"/>
                      <a:pt x="1192183" y="16360"/>
                      <a:pt x="1192183" y="123469"/>
                    </a:cubicBezTo>
                    <a:cubicBezTo>
                      <a:pt x="1192191" y="123469"/>
                      <a:pt x="1192307" y="123469"/>
                      <a:pt x="1194153" y="123469"/>
                    </a:cubicBezTo>
                    <a:lnTo>
                      <a:pt x="1207946" y="123469"/>
                    </a:lnTo>
                    <a:cubicBezTo>
                      <a:pt x="1225210" y="123469"/>
                      <a:pt x="1238721" y="137020"/>
                      <a:pt x="1238721" y="154336"/>
                    </a:cubicBezTo>
                    <a:cubicBezTo>
                      <a:pt x="1238721" y="154352"/>
                      <a:pt x="1238721" y="155705"/>
                      <a:pt x="1238721" y="270276"/>
                    </a:cubicBezTo>
                    <a:cubicBezTo>
                      <a:pt x="1238743" y="270276"/>
                      <a:pt x="1240574" y="270276"/>
                      <a:pt x="1399352" y="270276"/>
                    </a:cubicBezTo>
                    <a:cubicBezTo>
                      <a:pt x="1415865" y="270276"/>
                      <a:pt x="1430127" y="283827"/>
                      <a:pt x="1430127" y="301143"/>
                    </a:cubicBezTo>
                    <a:cubicBezTo>
                      <a:pt x="1430127" y="301159"/>
                      <a:pt x="1430127" y="302506"/>
                      <a:pt x="1430127" y="416330"/>
                    </a:cubicBezTo>
                    <a:cubicBezTo>
                      <a:pt x="1430143" y="416330"/>
                      <a:pt x="1431094" y="416330"/>
                      <a:pt x="1489425" y="416330"/>
                    </a:cubicBezTo>
                    <a:cubicBezTo>
                      <a:pt x="1505939" y="416330"/>
                      <a:pt x="1514946" y="429129"/>
                      <a:pt x="1508191" y="444939"/>
                    </a:cubicBezTo>
                    <a:cubicBezTo>
                      <a:pt x="1508184" y="444955"/>
                      <a:pt x="1507698" y="446180"/>
                      <a:pt x="1469909" y="541305"/>
                    </a:cubicBezTo>
                    <a:cubicBezTo>
                      <a:pt x="1463905" y="557115"/>
                      <a:pt x="1444389" y="569913"/>
                      <a:pt x="1427875" y="569913"/>
                    </a:cubicBezTo>
                    <a:cubicBezTo>
                      <a:pt x="1427834" y="569913"/>
                      <a:pt x="1421344" y="569913"/>
                      <a:pt x="373266" y="569913"/>
                    </a:cubicBezTo>
                    <a:cubicBezTo>
                      <a:pt x="373246" y="569913"/>
                      <a:pt x="371151" y="569913"/>
                      <a:pt x="142828" y="569913"/>
                    </a:cubicBezTo>
                    <a:cubicBezTo>
                      <a:pt x="126315" y="569913"/>
                      <a:pt x="106048" y="557867"/>
                      <a:pt x="99293" y="542057"/>
                    </a:cubicBezTo>
                    <a:cubicBezTo>
                      <a:pt x="99286" y="542044"/>
                      <a:pt x="98497" y="540368"/>
                      <a:pt x="2464" y="336527"/>
                    </a:cubicBezTo>
                    <a:cubicBezTo>
                      <a:pt x="-4292" y="321470"/>
                      <a:pt x="3214" y="308672"/>
                      <a:pt x="20478" y="308672"/>
                    </a:cubicBezTo>
                    <a:cubicBezTo>
                      <a:pt x="20498" y="308672"/>
                      <a:pt x="22726" y="308672"/>
                      <a:pt x="280941" y="308672"/>
                    </a:cubicBezTo>
                    <a:cubicBezTo>
                      <a:pt x="298205" y="308672"/>
                      <a:pt x="316219" y="321470"/>
                      <a:pt x="322224" y="338033"/>
                    </a:cubicBezTo>
                    <a:cubicBezTo>
                      <a:pt x="322231" y="338052"/>
                      <a:pt x="322651" y="339270"/>
                      <a:pt x="349246" y="416330"/>
                    </a:cubicBezTo>
                    <a:cubicBezTo>
                      <a:pt x="349272" y="416330"/>
                      <a:pt x="353736" y="416330"/>
                      <a:pt x="1116371" y="416330"/>
                    </a:cubicBezTo>
                    <a:cubicBezTo>
                      <a:pt x="1116371" y="416312"/>
                      <a:pt x="1116371" y="414887"/>
                      <a:pt x="1116371" y="301143"/>
                    </a:cubicBezTo>
                    <a:cubicBezTo>
                      <a:pt x="1116371" y="301122"/>
                      <a:pt x="1116371" y="299359"/>
                      <a:pt x="1116371" y="154336"/>
                    </a:cubicBezTo>
                    <a:cubicBezTo>
                      <a:pt x="1116371" y="137020"/>
                      <a:pt x="1129882" y="123469"/>
                      <a:pt x="1147146" y="123469"/>
                    </a:cubicBezTo>
                    <a:cubicBezTo>
                      <a:pt x="1147154" y="123469"/>
                      <a:pt x="1147267" y="123469"/>
                      <a:pt x="1149117" y="123469"/>
                    </a:cubicBezTo>
                    <a:lnTo>
                      <a:pt x="1162909" y="123469"/>
                    </a:lnTo>
                    <a:cubicBezTo>
                      <a:pt x="1162909" y="123454"/>
                      <a:pt x="1162909" y="122193"/>
                      <a:pt x="1162909" y="15057"/>
                    </a:cubicBezTo>
                    <a:cubicBezTo>
                      <a:pt x="1162909" y="6776"/>
                      <a:pt x="1169665" y="0"/>
                      <a:pt x="11779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Arial" panose="020B0604020202020204" pitchFamily="34" charset="0"/>
                  <a:cs typeface="Arial" panose="020B0604020202020204" pitchFamily="34" charset="0"/>
                </a:endParaRPr>
              </a:p>
            </p:txBody>
          </p:sp>
          <p:sp>
            <p:nvSpPr>
              <p:cNvPr id="14" name="Rectangle 93"/>
              <p:cNvSpPr>
                <a:spLocks noChangeAspect="1" noChangeArrowheads="1"/>
              </p:cNvSpPr>
              <p:nvPr/>
            </p:nvSpPr>
            <p:spPr bwMode="gray">
              <a:xfrm>
                <a:off x="8248060" y="3664247"/>
                <a:ext cx="148579" cy="59432"/>
              </a:xfrm>
              <a:custGeom>
                <a:avLst/>
                <a:gdLst/>
                <a:ahLst/>
                <a:cxnLst/>
                <a:rect l="l" t="t" r="r" b="b"/>
                <a:pathLst>
                  <a:path w="158750" h="63500">
                    <a:moveTo>
                      <a:pt x="95250" y="0"/>
                    </a:moveTo>
                    <a:lnTo>
                      <a:pt x="158750" y="0"/>
                    </a:lnTo>
                    <a:lnTo>
                      <a:pt x="158750" y="63500"/>
                    </a:lnTo>
                    <a:lnTo>
                      <a:pt x="95250" y="63500"/>
                    </a:lnTo>
                    <a:close/>
                    <a:moveTo>
                      <a:pt x="0" y="0"/>
                    </a:moveTo>
                    <a:lnTo>
                      <a:pt x="63500" y="0"/>
                    </a:lnTo>
                    <a:lnTo>
                      <a:pt x="63500" y="63500"/>
                    </a:lnTo>
                    <a:lnTo>
                      <a:pt x="0" y="6350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Arial" panose="020B0604020202020204" pitchFamily="34" charset="0"/>
                  <a:cs typeface="Arial" panose="020B0604020202020204" pitchFamily="34" charset="0"/>
                </a:endParaRPr>
              </a:p>
            </p:txBody>
          </p:sp>
        </p:grpSp>
        <p:cxnSp>
          <p:nvCxnSpPr>
            <p:cNvPr id="15" name="Straight Arrow Connector 14"/>
            <p:cNvCxnSpPr/>
            <p:nvPr/>
          </p:nvCxnSpPr>
          <p:spPr bwMode="auto">
            <a:xfrm flipH="1" flipV="1">
              <a:off x="2873097" y="3459814"/>
              <a:ext cx="2351030" cy="1832624"/>
            </a:xfrm>
            <a:prstGeom prst="straightConnector1">
              <a:avLst/>
            </a:prstGeom>
            <a:solidFill>
              <a:schemeClr val="bg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16" name="Picture 6" descr="島部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3" y="4620215"/>
              <a:ext cx="3802685" cy="132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bwMode="auto">
            <a:xfrm flipH="1">
              <a:off x="2473728" y="3494855"/>
              <a:ext cx="335931" cy="859038"/>
            </a:xfrm>
            <a:prstGeom prst="straightConnector1">
              <a:avLst/>
            </a:prstGeom>
            <a:solidFill>
              <a:schemeClr val="bg1"/>
            </a:solidFill>
            <a:ln w="3810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9" name="Straight Arrow Connector 18"/>
            <p:cNvCxnSpPr/>
            <p:nvPr/>
          </p:nvCxnSpPr>
          <p:spPr bwMode="auto">
            <a:xfrm flipV="1">
              <a:off x="5466430" y="4145621"/>
              <a:ext cx="61391" cy="1121546"/>
            </a:xfrm>
            <a:prstGeom prst="straightConnector1">
              <a:avLst/>
            </a:prstGeom>
            <a:solidFill>
              <a:schemeClr val="bg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0" name="Straight Arrow Connector 19"/>
            <p:cNvCxnSpPr/>
            <p:nvPr/>
          </p:nvCxnSpPr>
          <p:spPr bwMode="auto">
            <a:xfrm flipH="1" flipV="1">
              <a:off x="5086490" y="3533485"/>
              <a:ext cx="441963" cy="464447"/>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1" name="Straight Arrow Connector 20"/>
            <p:cNvCxnSpPr/>
            <p:nvPr/>
          </p:nvCxnSpPr>
          <p:spPr bwMode="auto">
            <a:xfrm flipV="1">
              <a:off x="5670185" y="3439132"/>
              <a:ext cx="311564" cy="553212"/>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2" name="Straight Arrow Connector 21"/>
            <p:cNvCxnSpPr/>
            <p:nvPr/>
          </p:nvCxnSpPr>
          <p:spPr bwMode="auto">
            <a:xfrm flipH="1" flipV="1">
              <a:off x="4838461" y="3912002"/>
              <a:ext cx="670673" cy="189828"/>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3" name="Straight Arrow Connector 22"/>
            <p:cNvCxnSpPr/>
            <p:nvPr/>
          </p:nvCxnSpPr>
          <p:spPr bwMode="auto">
            <a:xfrm flipV="1">
              <a:off x="5695568" y="3717500"/>
              <a:ext cx="692068" cy="367112"/>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4" name="Straight Arrow Connector 23"/>
            <p:cNvCxnSpPr/>
            <p:nvPr/>
          </p:nvCxnSpPr>
          <p:spPr bwMode="auto">
            <a:xfrm flipH="1">
              <a:off x="5627647" y="3229426"/>
              <a:ext cx="2138996" cy="2018959"/>
            </a:xfrm>
            <a:prstGeom prst="straightConnector1">
              <a:avLst/>
            </a:prstGeom>
            <a:solidFill>
              <a:schemeClr val="bg1"/>
            </a:solidFill>
            <a:ln w="3810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5" name="TextBox 24"/>
            <p:cNvSpPr txBox="1"/>
            <p:nvPr/>
          </p:nvSpPr>
          <p:spPr>
            <a:xfrm>
              <a:off x="649655" y="2184466"/>
              <a:ext cx="2890550" cy="10868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Automatic  Identification </a:t>
              </a:r>
              <a:r>
                <a:rPr lang="en-US" sz="2400" b="1" dirty="0" smtClean="0">
                  <a:latin typeface="Arial" panose="020B0604020202020204" pitchFamily="34" charset="0"/>
                  <a:cs typeface="Arial" panose="020B0604020202020204" pitchFamily="34" charset="0"/>
                </a:rPr>
                <a:t>System (AIS)</a:t>
              </a:r>
              <a:endParaRPr lang="en-US" sz="2400" b="1" dirty="0">
                <a:latin typeface="Arial" panose="020B0604020202020204" pitchFamily="34" charset="0"/>
                <a:cs typeface="Arial" panose="020B0604020202020204" pitchFamily="34" charset="0"/>
              </a:endParaRPr>
            </a:p>
          </p:txBody>
        </p:sp>
        <p:sp>
          <p:nvSpPr>
            <p:cNvPr id="26" name="TextBox 25"/>
            <p:cNvSpPr txBox="1"/>
            <p:nvPr/>
          </p:nvSpPr>
          <p:spPr>
            <a:xfrm>
              <a:off x="4348538" y="2179188"/>
              <a:ext cx="1262412" cy="418025"/>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Visible</a:t>
              </a:r>
              <a:endParaRPr lang="en-US" sz="2400" b="1" dirty="0">
                <a:latin typeface="Arial" panose="020B0604020202020204" pitchFamily="34" charset="0"/>
                <a:cs typeface="Arial" panose="020B0604020202020204" pitchFamily="34" charset="0"/>
              </a:endParaRPr>
            </a:p>
          </p:txBody>
        </p:sp>
        <p:sp>
          <p:nvSpPr>
            <p:cNvPr id="27" name="TextBox 26"/>
            <p:cNvSpPr txBox="1"/>
            <p:nvPr/>
          </p:nvSpPr>
          <p:spPr>
            <a:xfrm>
              <a:off x="8017828" y="2444910"/>
              <a:ext cx="1563774" cy="418025"/>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Microwaves</a:t>
              </a:r>
              <a:endParaRPr lang="en-US" sz="2400" b="1" dirty="0">
                <a:latin typeface="Arial" panose="020B0604020202020204" pitchFamily="34" charset="0"/>
                <a:cs typeface="Arial" panose="020B0604020202020204" pitchFamily="34" charset="0"/>
              </a:endParaRPr>
            </a:p>
          </p:txBody>
        </p:sp>
        <p:sp>
          <p:nvSpPr>
            <p:cNvPr id="28" name="角丸四角形 319"/>
            <p:cNvSpPr>
              <a:spLocks noChangeAspect="1"/>
            </p:cNvSpPr>
            <p:nvPr/>
          </p:nvSpPr>
          <p:spPr bwMode="gray">
            <a:xfrm flipH="1">
              <a:off x="3744192" y="2347197"/>
              <a:ext cx="548216" cy="548216"/>
            </a:xfrm>
            <a:custGeom>
              <a:avLst/>
              <a:gdLst/>
              <a:ahLst/>
              <a:cxnLst/>
              <a:rect l="l" t="t" r="r" b="b"/>
              <a:pathLst>
                <a:path w="395780" h="395780">
                  <a:moveTo>
                    <a:pt x="197890" y="311178"/>
                  </a:moveTo>
                  <a:cubicBezTo>
                    <a:pt x="187867" y="311178"/>
                    <a:pt x="179742" y="319303"/>
                    <a:pt x="179742" y="329326"/>
                  </a:cubicBezTo>
                  <a:lnTo>
                    <a:pt x="179742" y="377632"/>
                  </a:lnTo>
                  <a:cubicBezTo>
                    <a:pt x="179742" y="387655"/>
                    <a:pt x="187867" y="395780"/>
                    <a:pt x="197890" y="395780"/>
                  </a:cubicBezTo>
                  <a:cubicBezTo>
                    <a:pt x="207913" y="395780"/>
                    <a:pt x="216038" y="387655"/>
                    <a:pt x="216038" y="377632"/>
                  </a:cubicBezTo>
                  <a:lnTo>
                    <a:pt x="216038" y="329326"/>
                  </a:lnTo>
                  <a:cubicBezTo>
                    <a:pt x="216038" y="319303"/>
                    <a:pt x="207913" y="311178"/>
                    <a:pt x="197890" y="311178"/>
                  </a:cubicBezTo>
                  <a:close/>
                  <a:moveTo>
                    <a:pt x="290829" y="272681"/>
                  </a:moveTo>
                  <a:cubicBezTo>
                    <a:pt x="286185" y="272681"/>
                    <a:pt x="281540" y="274453"/>
                    <a:pt x="277997" y="277997"/>
                  </a:cubicBezTo>
                  <a:cubicBezTo>
                    <a:pt x="270909" y="285084"/>
                    <a:pt x="270909" y="296575"/>
                    <a:pt x="277997" y="303662"/>
                  </a:cubicBezTo>
                  <a:lnTo>
                    <a:pt x="312154" y="337819"/>
                  </a:lnTo>
                  <a:cubicBezTo>
                    <a:pt x="319242" y="344907"/>
                    <a:pt x="330732" y="344907"/>
                    <a:pt x="337819" y="337819"/>
                  </a:cubicBezTo>
                  <a:cubicBezTo>
                    <a:pt x="344907" y="330732"/>
                    <a:pt x="344907" y="319242"/>
                    <a:pt x="337819" y="312154"/>
                  </a:cubicBezTo>
                  <a:lnTo>
                    <a:pt x="303662" y="277997"/>
                  </a:lnTo>
                  <a:cubicBezTo>
                    <a:pt x="300118" y="274453"/>
                    <a:pt x="295474" y="272681"/>
                    <a:pt x="290829" y="272681"/>
                  </a:cubicBezTo>
                  <a:close/>
                  <a:moveTo>
                    <a:pt x="104950" y="272681"/>
                  </a:moveTo>
                  <a:cubicBezTo>
                    <a:pt x="100306" y="272681"/>
                    <a:pt x="95662" y="274453"/>
                    <a:pt x="92118" y="277997"/>
                  </a:cubicBezTo>
                  <a:lnTo>
                    <a:pt x="57960" y="312154"/>
                  </a:lnTo>
                  <a:cubicBezTo>
                    <a:pt x="50873" y="319242"/>
                    <a:pt x="50873" y="330732"/>
                    <a:pt x="57960" y="337819"/>
                  </a:cubicBezTo>
                  <a:cubicBezTo>
                    <a:pt x="65048" y="344907"/>
                    <a:pt x="76538" y="344907"/>
                    <a:pt x="83625" y="337819"/>
                  </a:cubicBezTo>
                  <a:lnTo>
                    <a:pt x="117783" y="303662"/>
                  </a:lnTo>
                  <a:cubicBezTo>
                    <a:pt x="124870" y="296575"/>
                    <a:pt x="124870" y="285084"/>
                    <a:pt x="117783" y="277997"/>
                  </a:cubicBezTo>
                  <a:cubicBezTo>
                    <a:pt x="114239" y="274453"/>
                    <a:pt x="109595" y="272681"/>
                    <a:pt x="104950" y="272681"/>
                  </a:cubicBezTo>
                  <a:close/>
                  <a:moveTo>
                    <a:pt x="66454" y="179742"/>
                  </a:moveTo>
                  <a:lnTo>
                    <a:pt x="18148" y="179742"/>
                  </a:lnTo>
                  <a:cubicBezTo>
                    <a:pt x="8125" y="179742"/>
                    <a:pt x="0" y="187867"/>
                    <a:pt x="0" y="197890"/>
                  </a:cubicBezTo>
                  <a:cubicBezTo>
                    <a:pt x="0" y="207913"/>
                    <a:pt x="8125" y="216038"/>
                    <a:pt x="18148" y="216038"/>
                  </a:cubicBezTo>
                  <a:lnTo>
                    <a:pt x="66454" y="216038"/>
                  </a:lnTo>
                  <a:cubicBezTo>
                    <a:pt x="76477" y="216038"/>
                    <a:pt x="84602" y="207913"/>
                    <a:pt x="84602" y="197890"/>
                  </a:cubicBezTo>
                  <a:cubicBezTo>
                    <a:pt x="84602" y="187867"/>
                    <a:pt x="76477" y="179742"/>
                    <a:pt x="66454" y="179742"/>
                  </a:cubicBezTo>
                  <a:close/>
                  <a:moveTo>
                    <a:pt x="377632" y="179742"/>
                  </a:moveTo>
                  <a:lnTo>
                    <a:pt x="329326" y="179742"/>
                  </a:lnTo>
                  <a:cubicBezTo>
                    <a:pt x="319303" y="179742"/>
                    <a:pt x="311178" y="187867"/>
                    <a:pt x="311178" y="197890"/>
                  </a:cubicBezTo>
                  <a:cubicBezTo>
                    <a:pt x="311178" y="207913"/>
                    <a:pt x="319303" y="216038"/>
                    <a:pt x="329326" y="216038"/>
                  </a:cubicBezTo>
                  <a:lnTo>
                    <a:pt x="377632" y="216038"/>
                  </a:lnTo>
                  <a:cubicBezTo>
                    <a:pt x="387655" y="216038"/>
                    <a:pt x="395780" y="207913"/>
                    <a:pt x="395780" y="197890"/>
                  </a:cubicBezTo>
                  <a:cubicBezTo>
                    <a:pt x="395780" y="187867"/>
                    <a:pt x="387655" y="179742"/>
                    <a:pt x="377632" y="179742"/>
                  </a:cubicBezTo>
                  <a:close/>
                  <a:moveTo>
                    <a:pt x="197889" y="94620"/>
                  </a:moveTo>
                  <a:cubicBezTo>
                    <a:pt x="140854" y="94620"/>
                    <a:pt x="94618" y="140856"/>
                    <a:pt x="94618" y="197891"/>
                  </a:cubicBezTo>
                  <a:cubicBezTo>
                    <a:pt x="94618" y="254926"/>
                    <a:pt x="140854" y="301162"/>
                    <a:pt x="197889" y="301162"/>
                  </a:cubicBezTo>
                  <a:cubicBezTo>
                    <a:pt x="254924" y="301162"/>
                    <a:pt x="301160" y="254926"/>
                    <a:pt x="301160" y="197891"/>
                  </a:cubicBezTo>
                  <a:cubicBezTo>
                    <a:pt x="301160" y="140856"/>
                    <a:pt x="254924" y="94620"/>
                    <a:pt x="197889" y="94620"/>
                  </a:cubicBezTo>
                  <a:close/>
                  <a:moveTo>
                    <a:pt x="70793" y="52645"/>
                  </a:moveTo>
                  <a:cubicBezTo>
                    <a:pt x="66149" y="52645"/>
                    <a:pt x="61504" y="54417"/>
                    <a:pt x="57960" y="57961"/>
                  </a:cubicBezTo>
                  <a:cubicBezTo>
                    <a:pt x="50873" y="65048"/>
                    <a:pt x="50873" y="76539"/>
                    <a:pt x="57960" y="83626"/>
                  </a:cubicBezTo>
                  <a:lnTo>
                    <a:pt x="92118" y="117783"/>
                  </a:lnTo>
                  <a:cubicBezTo>
                    <a:pt x="99205" y="124871"/>
                    <a:pt x="110696" y="124871"/>
                    <a:pt x="117783" y="117783"/>
                  </a:cubicBezTo>
                  <a:cubicBezTo>
                    <a:pt x="124870" y="110696"/>
                    <a:pt x="124870" y="99206"/>
                    <a:pt x="117783" y="92118"/>
                  </a:cubicBezTo>
                  <a:lnTo>
                    <a:pt x="83625" y="57961"/>
                  </a:lnTo>
                  <a:cubicBezTo>
                    <a:pt x="80082" y="54417"/>
                    <a:pt x="75437" y="52645"/>
                    <a:pt x="70793" y="52645"/>
                  </a:cubicBezTo>
                  <a:close/>
                  <a:moveTo>
                    <a:pt x="324987" y="52645"/>
                  </a:moveTo>
                  <a:cubicBezTo>
                    <a:pt x="320342" y="52645"/>
                    <a:pt x="315698" y="54417"/>
                    <a:pt x="312154" y="57961"/>
                  </a:cubicBezTo>
                  <a:lnTo>
                    <a:pt x="277997" y="92118"/>
                  </a:lnTo>
                  <a:cubicBezTo>
                    <a:pt x="270909" y="99206"/>
                    <a:pt x="270909" y="110696"/>
                    <a:pt x="277997" y="117783"/>
                  </a:cubicBezTo>
                  <a:cubicBezTo>
                    <a:pt x="285084" y="124871"/>
                    <a:pt x="296574" y="124871"/>
                    <a:pt x="303662" y="117783"/>
                  </a:cubicBezTo>
                  <a:lnTo>
                    <a:pt x="337819" y="83626"/>
                  </a:lnTo>
                  <a:cubicBezTo>
                    <a:pt x="344907" y="76539"/>
                    <a:pt x="344907" y="65048"/>
                    <a:pt x="337819" y="57961"/>
                  </a:cubicBezTo>
                  <a:cubicBezTo>
                    <a:pt x="334275" y="54417"/>
                    <a:pt x="329631" y="52645"/>
                    <a:pt x="324987" y="52645"/>
                  </a:cubicBezTo>
                  <a:close/>
                  <a:moveTo>
                    <a:pt x="197890" y="0"/>
                  </a:moveTo>
                  <a:cubicBezTo>
                    <a:pt x="187867" y="0"/>
                    <a:pt x="179742" y="8125"/>
                    <a:pt x="179742" y="18148"/>
                  </a:cubicBezTo>
                  <a:lnTo>
                    <a:pt x="179742" y="66454"/>
                  </a:lnTo>
                  <a:cubicBezTo>
                    <a:pt x="179742" y="76477"/>
                    <a:pt x="187867" y="84602"/>
                    <a:pt x="197890" y="84602"/>
                  </a:cubicBezTo>
                  <a:cubicBezTo>
                    <a:pt x="207913" y="84602"/>
                    <a:pt x="216038" y="76477"/>
                    <a:pt x="216038" y="66454"/>
                  </a:cubicBezTo>
                  <a:lnTo>
                    <a:pt x="216038" y="18148"/>
                  </a:lnTo>
                  <a:cubicBezTo>
                    <a:pt x="216038" y="8125"/>
                    <a:pt x="207913" y="0"/>
                    <a:pt x="197890" y="0"/>
                  </a:cubicBezTo>
                  <a:close/>
                </a:path>
              </a:pathLst>
            </a:custGeom>
            <a:solidFill>
              <a:srgbClr val="FFC000"/>
            </a:solidFill>
            <a:ln>
              <a:no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lang="ja-JP" altLang="en-US" b="1" dirty="0">
                <a:solidFill>
                  <a:srgbClr val="FFFFFF"/>
                </a:solidFill>
              </a:endParaRPr>
            </a:p>
          </p:txBody>
        </p:sp>
        <p:cxnSp>
          <p:nvCxnSpPr>
            <p:cNvPr id="29" name="Straight Arrow Connector 28"/>
            <p:cNvCxnSpPr/>
            <p:nvPr/>
          </p:nvCxnSpPr>
          <p:spPr bwMode="auto">
            <a:xfrm>
              <a:off x="4099064" y="2862965"/>
              <a:ext cx="1336063" cy="2421098"/>
            </a:xfrm>
            <a:prstGeom prst="straightConnector1">
              <a:avLst/>
            </a:prstGeom>
            <a:solidFill>
              <a:schemeClr val="bg1"/>
            </a:solidFill>
            <a:ln w="38100"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0" name="Straight Arrow Connector 29"/>
            <p:cNvCxnSpPr/>
            <p:nvPr/>
          </p:nvCxnSpPr>
          <p:spPr bwMode="auto">
            <a:xfrm flipV="1">
              <a:off x="5764846" y="3369500"/>
              <a:ext cx="2071963" cy="1955953"/>
            </a:xfrm>
            <a:prstGeom prst="straightConnector1">
              <a:avLst/>
            </a:prstGeom>
            <a:solidFill>
              <a:schemeClr val="bg1"/>
            </a:solidFill>
            <a:ln w="38100" cap="flat" cmpd="sng" algn="ctr">
              <a:solidFill>
                <a:srgbClr val="00B05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1" name="Rounded Rectangular Callout 30"/>
            <p:cNvSpPr/>
            <p:nvPr/>
          </p:nvSpPr>
          <p:spPr bwMode="auto">
            <a:xfrm>
              <a:off x="6529081" y="4624598"/>
              <a:ext cx="2712150" cy="1078307"/>
            </a:xfrm>
            <a:prstGeom prst="wedgeRoundRectCallout">
              <a:avLst>
                <a:gd name="adj1" fmla="val 16745"/>
                <a:gd name="adj2" fmla="val -159975"/>
                <a:gd name="adj3" fmla="val 16667"/>
              </a:avLst>
            </a:prstGeom>
            <a:solidFill>
              <a:schemeClr val="accent6">
                <a:lumMod val="20000"/>
                <a:lumOff val="80000"/>
              </a:schemeClr>
            </a:solidFill>
            <a:ln>
              <a:solidFill>
                <a:schemeClr val="accent6">
                  <a:lumMod val="75000"/>
                </a:schemeClr>
              </a:solidFill>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sz="2400" dirty="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rPr>
                <a:t>Cannot hide</a:t>
              </a:r>
            </a:p>
            <a:p>
              <a:pPr marL="342900" indent="-342900">
                <a:buFont typeface="Arial" panose="020B0604020202020204" pitchFamily="34" charset="0"/>
                <a:buChar char="•"/>
              </a:pPr>
              <a:r>
                <a:rPr lang="en-US" sz="2400" dirty="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rPr>
                <a:t>All time monitoring</a:t>
              </a:r>
            </a:p>
          </p:txBody>
        </p:sp>
        <p:sp>
          <p:nvSpPr>
            <p:cNvPr id="32" name="Rounded Rectangular Callout 31"/>
            <p:cNvSpPr/>
            <p:nvPr/>
          </p:nvSpPr>
          <p:spPr bwMode="auto">
            <a:xfrm>
              <a:off x="109347" y="3629222"/>
              <a:ext cx="1940205" cy="1082095"/>
            </a:xfrm>
            <a:prstGeom prst="wedgeRoundRectCallout">
              <a:avLst>
                <a:gd name="adj1" fmla="val 66600"/>
                <a:gd name="adj2" fmla="val -68925"/>
                <a:gd name="adj3" fmla="val 16667"/>
              </a:avLst>
            </a:prstGeom>
            <a:solidFill>
              <a:schemeClr val="accent2">
                <a:lumMod val="20000"/>
                <a:lumOff val="80000"/>
              </a:schemeClr>
            </a:solidFill>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C00000"/>
                  </a:solidFill>
                  <a:latin typeface="Verdana" panose="020B0604030504040204" pitchFamily="34" charset="0"/>
                  <a:ea typeface="Verdana" panose="020B0604030504040204" pitchFamily="34" charset="0"/>
                  <a:cs typeface="Verdana" panose="020B0604030504040204" pitchFamily="34" charset="0"/>
                </a:rPr>
                <a:t>Can be easily spoofed by owner </a:t>
              </a:r>
            </a:p>
          </p:txBody>
        </p:sp>
        <p:sp>
          <p:nvSpPr>
            <p:cNvPr id="33" name="Rounded Rectangular Callout 32"/>
            <p:cNvSpPr/>
            <p:nvPr/>
          </p:nvSpPr>
          <p:spPr bwMode="auto">
            <a:xfrm>
              <a:off x="5846703" y="2203826"/>
              <a:ext cx="1986282" cy="773805"/>
            </a:xfrm>
            <a:prstGeom prst="wedgeRoundRectCallout">
              <a:avLst>
                <a:gd name="adj1" fmla="val -63622"/>
                <a:gd name="adj2" fmla="val 37658"/>
                <a:gd name="adj3" fmla="val 16667"/>
              </a:avLst>
            </a:prstGeom>
            <a:solidFill>
              <a:schemeClr val="accent2">
                <a:lumMod val="20000"/>
                <a:lumOff val="80000"/>
              </a:schemeClr>
            </a:solidFill>
            <a:ln/>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solidFill>
                    <a:srgbClr val="C00000"/>
                  </a:solidFill>
                  <a:latin typeface="Verdana" panose="020B0604030504040204" pitchFamily="34" charset="0"/>
                  <a:ea typeface="Verdana" panose="020B0604030504040204" pitchFamily="34" charset="0"/>
                  <a:cs typeface="Verdana" panose="020B0604030504040204" pitchFamily="34" charset="0"/>
                </a:rPr>
                <a:t>Undetected due to cloud</a:t>
              </a:r>
            </a:p>
          </p:txBody>
        </p:sp>
        <p:sp>
          <p:nvSpPr>
            <p:cNvPr id="17" name="Freeform 16"/>
            <p:cNvSpPr>
              <a:spLocks noChangeAspect="1"/>
            </p:cNvSpPr>
            <p:nvPr/>
          </p:nvSpPr>
          <p:spPr bwMode="gray">
            <a:xfrm>
              <a:off x="2080855" y="4353893"/>
              <a:ext cx="480502" cy="783710"/>
            </a:xfrm>
            <a:custGeom>
              <a:avLst/>
              <a:gdLst/>
              <a:ahLst/>
              <a:cxnLst/>
              <a:rect l="l" t="t" r="r" b="b"/>
              <a:pathLst>
                <a:path w="779462" h="1271314">
                  <a:moveTo>
                    <a:pt x="390654" y="914729"/>
                  </a:moveTo>
                  <a:cubicBezTo>
                    <a:pt x="369673" y="940337"/>
                    <a:pt x="340949" y="975396"/>
                    <a:pt x="301625" y="1023392"/>
                  </a:cubicBezTo>
                  <a:lnTo>
                    <a:pt x="304421" y="1023392"/>
                  </a:lnTo>
                  <a:lnTo>
                    <a:pt x="311063" y="1023392"/>
                  </a:lnTo>
                  <a:lnTo>
                    <a:pt x="323996" y="1023392"/>
                  </a:lnTo>
                  <a:lnTo>
                    <a:pt x="345318" y="1023392"/>
                  </a:lnTo>
                  <a:lnTo>
                    <a:pt x="377128" y="1023392"/>
                  </a:lnTo>
                  <a:lnTo>
                    <a:pt x="421520" y="1023392"/>
                  </a:lnTo>
                  <a:lnTo>
                    <a:pt x="479976" y="1023392"/>
                  </a:lnTo>
                  <a:cubicBezTo>
                    <a:pt x="479963" y="1023376"/>
                    <a:pt x="478911" y="1022096"/>
                    <a:pt x="390654" y="914729"/>
                  </a:cubicBezTo>
                  <a:close/>
                  <a:moveTo>
                    <a:pt x="334232" y="846090"/>
                  </a:moveTo>
                  <a:cubicBezTo>
                    <a:pt x="334225" y="846116"/>
                    <a:pt x="333815" y="847708"/>
                    <a:pt x="308689" y="945259"/>
                  </a:cubicBezTo>
                  <a:cubicBezTo>
                    <a:pt x="322412" y="928670"/>
                    <a:pt x="339926" y="907360"/>
                    <a:pt x="362260" y="880187"/>
                  </a:cubicBezTo>
                  <a:close/>
                  <a:moveTo>
                    <a:pt x="447508" y="845339"/>
                  </a:moveTo>
                  <a:cubicBezTo>
                    <a:pt x="447492" y="845357"/>
                    <a:pt x="446840" y="846154"/>
                    <a:pt x="418786" y="880394"/>
                  </a:cubicBezTo>
                  <a:cubicBezTo>
                    <a:pt x="432569" y="897190"/>
                    <a:pt x="450268" y="918760"/>
                    <a:pt x="472999" y="946460"/>
                  </a:cubicBezTo>
                  <a:cubicBezTo>
                    <a:pt x="472547" y="944667"/>
                    <a:pt x="469400" y="932185"/>
                    <a:pt x="447508" y="845339"/>
                  </a:cubicBezTo>
                  <a:close/>
                  <a:moveTo>
                    <a:pt x="392332" y="820906"/>
                  </a:moveTo>
                  <a:lnTo>
                    <a:pt x="392078" y="821298"/>
                  </a:lnTo>
                  <a:cubicBezTo>
                    <a:pt x="392057" y="821298"/>
                    <a:pt x="391399" y="821298"/>
                    <a:pt x="370292" y="821298"/>
                  </a:cubicBezTo>
                  <a:cubicBezTo>
                    <a:pt x="370304" y="821311"/>
                    <a:pt x="370773" y="821883"/>
                    <a:pt x="390460" y="845875"/>
                  </a:cubicBezTo>
                  <a:lnTo>
                    <a:pt x="410661" y="821298"/>
                  </a:lnTo>
                  <a:cubicBezTo>
                    <a:pt x="410649" y="821298"/>
                    <a:pt x="410501" y="821298"/>
                    <a:pt x="408405" y="821298"/>
                  </a:cubicBezTo>
                  <a:close/>
                  <a:moveTo>
                    <a:pt x="390695" y="729251"/>
                  </a:moveTo>
                  <a:cubicBezTo>
                    <a:pt x="382607" y="743022"/>
                    <a:pt x="373057" y="759280"/>
                    <a:pt x="361783" y="778475"/>
                  </a:cubicBezTo>
                  <a:lnTo>
                    <a:pt x="362699" y="778475"/>
                  </a:lnTo>
                  <a:lnTo>
                    <a:pt x="368602" y="778475"/>
                  </a:lnTo>
                  <a:lnTo>
                    <a:pt x="369115" y="778475"/>
                  </a:lnTo>
                  <a:lnTo>
                    <a:pt x="385998" y="778475"/>
                  </a:lnTo>
                  <a:lnTo>
                    <a:pt x="386527" y="778475"/>
                  </a:lnTo>
                  <a:lnTo>
                    <a:pt x="419875" y="778475"/>
                  </a:lnTo>
                  <a:cubicBezTo>
                    <a:pt x="419861" y="778450"/>
                    <a:pt x="419225" y="777379"/>
                    <a:pt x="390695" y="729251"/>
                  </a:cubicBezTo>
                  <a:close/>
                  <a:moveTo>
                    <a:pt x="435476" y="653011"/>
                  </a:moveTo>
                  <a:cubicBezTo>
                    <a:pt x="435466" y="653030"/>
                    <a:pt x="435010" y="653806"/>
                    <a:pt x="415665" y="686739"/>
                  </a:cubicBezTo>
                  <a:cubicBezTo>
                    <a:pt x="421653" y="696809"/>
                    <a:pt x="428226" y="707865"/>
                    <a:pt x="435443" y="720003"/>
                  </a:cubicBezTo>
                  <a:lnTo>
                    <a:pt x="435476" y="719875"/>
                  </a:lnTo>
                  <a:cubicBezTo>
                    <a:pt x="435476" y="719856"/>
                    <a:pt x="435476" y="718759"/>
                    <a:pt x="435476" y="653011"/>
                  </a:cubicBezTo>
                  <a:close/>
                  <a:moveTo>
                    <a:pt x="345501" y="653011"/>
                  </a:moveTo>
                  <a:cubicBezTo>
                    <a:pt x="345501" y="653028"/>
                    <a:pt x="345501" y="654075"/>
                    <a:pt x="345501" y="720626"/>
                  </a:cubicBezTo>
                  <a:cubicBezTo>
                    <a:pt x="351214" y="711140"/>
                    <a:pt x="357840" y="699934"/>
                    <a:pt x="365568" y="686863"/>
                  </a:cubicBezTo>
                  <a:close/>
                  <a:moveTo>
                    <a:pt x="390839" y="583425"/>
                  </a:moveTo>
                  <a:lnTo>
                    <a:pt x="390576" y="583893"/>
                  </a:lnTo>
                  <a:cubicBezTo>
                    <a:pt x="390556" y="583893"/>
                    <a:pt x="389724" y="583893"/>
                    <a:pt x="354516" y="583893"/>
                  </a:cubicBezTo>
                  <a:cubicBezTo>
                    <a:pt x="354525" y="583909"/>
                    <a:pt x="355099" y="584874"/>
                    <a:pt x="390584" y="644555"/>
                  </a:cubicBezTo>
                  <a:lnTo>
                    <a:pt x="426452" y="583893"/>
                  </a:lnTo>
                  <a:cubicBezTo>
                    <a:pt x="426432" y="583893"/>
                    <a:pt x="425623" y="583893"/>
                    <a:pt x="391110" y="583893"/>
                  </a:cubicBezTo>
                  <a:close/>
                  <a:moveTo>
                    <a:pt x="279439" y="380346"/>
                  </a:moveTo>
                  <a:lnTo>
                    <a:pt x="280021" y="456927"/>
                  </a:lnTo>
                  <a:cubicBezTo>
                    <a:pt x="280061" y="456927"/>
                    <a:pt x="280101" y="456927"/>
                    <a:pt x="280141" y="456927"/>
                  </a:cubicBezTo>
                  <a:cubicBezTo>
                    <a:pt x="280141" y="456949"/>
                    <a:pt x="280154" y="458291"/>
                    <a:pt x="280892" y="541822"/>
                  </a:cubicBezTo>
                  <a:cubicBezTo>
                    <a:pt x="280912" y="541822"/>
                    <a:pt x="281807" y="541822"/>
                    <a:pt x="322963" y="541822"/>
                  </a:cubicBezTo>
                  <a:cubicBezTo>
                    <a:pt x="322963" y="541800"/>
                    <a:pt x="322963" y="540453"/>
                    <a:pt x="322963" y="456927"/>
                  </a:cubicBezTo>
                  <a:lnTo>
                    <a:pt x="323006" y="456927"/>
                  </a:lnTo>
                  <a:cubicBezTo>
                    <a:pt x="323006" y="442607"/>
                    <a:pt x="323006" y="419062"/>
                    <a:pt x="323006" y="380346"/>
                  </a:cubicBezTo>
                  <a:cubicBezTo>
                    <a:pt x="322987" y="380346"/>
                    <a:pt x="322093" y="380346"/>
                    <a:pt x="279439" y="380346"/>
                  </a:cubicBezTo>
                  <a:close/>
                  <a:moveTo>
                    <a:pt x="458215" y="379592"/>
                  </a:moveTo>
                  <a:cubicBezTo>
                    <a:pt x="458215" y="379611"/>
                    <a:pt x="458215" y="380817"/>
                    <a:pt x="458215" y="456927"/>
                  </a:cubicBezTo>
                  <a:cubicBezTo>
                    <a:pt x="458405" y="456927"/>
                    <a:pt x="458596" y="456927"/>
                    <a:pt x="458787" y="456927"/>
                  </a:cubicBezTo>
                  <a:cubicBezTo>
                    <a:pt x="458787" y="456949"/>
                    <a:pt x="458787" y="458279"/>
                    <a:pt x="458787" y="541070"/>
                  </a:cubicBezTo>
                  <a:cubicBezTo>
                    <a:pt x="458809" y="541070"/>
                    <a:pt x="459766" y="541054"/>
                    <a:pt x="503906" y="540319"/>
                  </a:cubicBezTo>
                  <a:cubicBezTo>
                    <a:pt x="503906" y="540291"/>
                    <a:pt x="503906" y="539004"/>
                    <a:pt x="503906" y="479152"/>
                  </a:cubicBezTo>
                  <a:lnTo>
                    <a:pt x="503284" y="479152"/>
                  </a:lnTo>
                  <a:cubicBezTo>
                    <a:pt x="503284" y="479128"/>
                    <a:pt x="503284" y="477611"/>
                    <a:pt x="503284" y="379592"/>
                  </a:cubicBezTo>
                  <a:cubicBezTo>
                    <a:pt x="503264" y="379592"/>
                    <a:pt x="502333" y="379592"/>
                    <a:pt x="458215" y="379592"/>
                  </a:cubicBezTo>
                  <a:close/>
                  <a:moveTo>
                    <a:pt x="365822" y="379592"/>
                  </a:moveTo>
                  <a:cubicBezTo>
                    <a:pt x="365822" y="379617"/>
                    <a:pt x="365822" y="381162"/>
                    <a:pt x="365822" y="479152"/>
                  </a:cubicBezTo>
                  <a:cubicBezTo>
                    <a:pt x="365784" y="491566"/>
                    <a:pt x="365784" y="510915"/>
                    <a:pt x="365784" y="541070"/>
                  </a:cubicBezTo>
                  <a:lnTo>
                    <a:pt x="366547" y="541070"/>
                  </a:lnTo>
                  <a:lnTo>
                    <a:pt x="367058" y="541070"/>
                  </a:lnTo>
                  <a:lnTo>
                    <a:pt x="371888" y="541070"/>
                  </a:lnTo>
                  <a:lnTo>
                    <a:pt x="372404" y="541070"/>
                  </a:lnTo>
                  <a:lnTo>
                    <a:pt x="386385" y="541070"/>
                  </a:lnTo>
                  <a:lnTo>
                    <a:pt x="386915" y="541070"/>
                  </a:lnTo>
                  <a:lnTo>
                    <a:pt x="414616" y="541070"/>
                  </a:lnTo>
                  <a:lnTo>
                    <a:pt x="415173" y="541070"/>
                  </a:lnTo>
                  <a:cubicBezTo>
                    <a:pt x="415173" y="541041"/>
                    <a:pt x="415173" y="539730"/>
                    <a:pt x="415173" y="479152"/>
                  </a:cubicBezTo>
                  <a:lnTo>
                    <a:pt x="414647" y="479152"/>
                  </a:lnTo>
                  <a:cubicBezTo>
                    <a:pt x="414647" y="479128"/>
                    <a:pt x="414647" y="477611"/>
                    <a:pt x="414647" y="379592"/>
                  </a:cubicBezTo>
                  <a:cubicBezTo>
                    <a:pt x="414625" y="379592"/>
                    <a:pt x="413609" y="379592"/>
                    <a:pt x="365822" y="379592"/>
                  </a:cubicBezTo>
                  <a:close/>
                  <a:moveTo>
                    <a:pt x="388357" y="145777"/>
                  </a:moveTo>
                  <a:cubicBezTo>
                    <a:pt x="422159" y="145777"/>
                    <a:pt x="449952" y="172930"/>
                    <a:pt x="449952" y="206871"/>
                  </a:cubicBezTo>
                  <a:cubicBezTo>
                    <a:pt x="449952" y="233269"/>
                    <a:pt x="433426" y="255896"/>
                    <a:pt x="410141" y="264193"/>
                  </a:cubicBezTo>
                  <a:cubicBezTo>
                    <a:pt x="410141" y="264211"/>
                    <a:pt x="410141" y="265332"/>
                    <a:pt x="410141" y="337354"/>
                  </a:cubicBezTo>
                  <a:cubicBezTo>
                    <a:pt x="410164" y="337354"/>
                    <a:pt x="411626" y="337354"/>
                    <a:pt x="504787" y="337354"/>
                  </a:cubicBezTo>
                  <a:cubicBezTo>
                    <a:pt x="527321" y="337354"/>
                    <a:pt x="546100" y="356210"/>
                    <a:pt x="546100" y="379592"/>
                  </a:cubicBezTo>
                  <a:cubicBezTo>
                    <a:pt x="546100" y="379611"/>
                    <a:pt x="546100" y="380817"/>
                    <a:pt x="546100" y="456927"/>
                  </a:cubicBezTo>
                  <a:cubicBezTo>
                    <a:pt x="546322" y="456927"/>
                    <a:pt x="546544" y="456927"/>
                    <a:pt x="546768" y="456927"/>
                  </a:cubicBezTo>
                  <a:cubicBezTo>
                    <a:pt x="546768" y="456949"/>
                    <a:pt x="546768" y="458291"/>
                    <a:pt x="546768" y="541822"/>
                  </a:cubicBezTo>
                  <a:cubicBezTo>
                    <a:pt x="546768" y="565111"/>
                    <a:pt x="527969" y="583893"/>
                    <a:pt x="505410" y="583893"/>
                  </a:cubicBezTo>
                  <a:cubicBezTo>
                    <a:pt x="505395" y="583893"/>
                    <a:pt x="504780" y="583893"/>
                    <a:pt x="479091" y="583893"/>
                  </a:cubicBezTo>
                  <a:cubicBezTo>
                    <a:pt x="479091" y="583924"/>
                    <a:pt x="479091" y="586435"/>
                    <a:pt x="479091" y="797257"/>
                  </a:cubicBezTo>
                  <a:lnTo>
                    <a:pt x="601662" y="1271314"/>
                  </a:lnTo>
                  <a:cubicBezTo>
                    <a:pt x="601641" y="1271314"/>
                    <a:pt x="600684" y="1271314"/>
                    <a:pt x="556544" y="1271314"/>
                  </a:cubicBezTo>
                  <a:cubicBezTo>
                    <a:pt x="556536" y="1271285"/>
                    <a:pt x="555914" y="1268867"/>
                    <a:pt x="503906" y="1066966"/>
                  </a:cubicBezTo>
                  <a:cubicBezTo>
                    <a:pt x="503877" y="1066966"/>
                    <a:pt x="502140" y="1066966"/>
                    <a:pt x="393366" y="1066966"/>
                  </a:cubicBezTo>
                  <a:lnTo>
                    <a:pt x="392830" y="1066966"/>
                  </a:lnTo>
                  <a:cubicBezTo>
                    <a:pt x="392799" y="1066966"/>
                    <a:pt x="390953" y="1066966"/>
                    <a:pt x="277887" y="1066966"/>
                  </a:cubicBezTo>
                  <a:cubicBezTo>
                    <a:pt x="277879" y="1066995"/>
                    <a:pt x="277259" y="1069408"/>
                    <a:pt x="225299" y="1271314"/>
                  </a:cubicBezTo>
                  <a:cubicBezTo>
                    <a:pt x="225278" y="1271314"/>
                    <a:pt x="224346" y="1271314"/>
                    <a:pt x="180975" y="1271314"/>
                  </a:cubicBezTo>
                  <a:cubicBezTo>
                    <a:pt x="180983" y="1271283"/>
                    <a:pt x="181966" y="1267453"/>
                    <a:pt x="302679" y="797257"/>
                  </a:cubicBezTo>
                  <a:cubicBezTo>
                    <a:pt x="302679" y="797224"/>
                    <a:pt x="302679" y="794635"/>
                    <a:pt x="302679" y="583893"/>
                  </a:cubicBezTo>
                  <a:cubicBezTo>
                    <a:pt x="302655" y="583893"/>
                    <a:pt x="301936" y="583893"/>
                    <a:pt x="279390" y="583893"/>
                  </a:cubicBezTo>
                  <a:cubicBezTo>
                    <a:pt x="256852" y="583893"/>
                    <a:pt x="238070" y="565111"/>
                    <a:pt x="238070" y="541822"/>
                  </a:cubicBezTo>
                  <a:cubicBezTo>
                    <a:pt x="238070" y="541800"/>
                    <a:pt x="238070" y="540453"/>
                    <a:pt x="238070" y="456927"/>
                  </a:cubicBezTo>
                  <a:lnTo>
                    <a:pt x="238125" y="456927"/>
                  </a:lnTo>
                  <a:cubicBezTo>
                    <a:pt x="238125" y="442515"/>
                    <a:pt x="238125" y="418757"/>
                    <a:pt x="238125" y="379592"/>
                  </a:cubicBezTo>
                  <a:cubicBezTo>
                    <a:pt x="238125" y="356210"/>
                    <a:pt x="256904" y="337354"/>
                    <a:pt x="279439" y="337354"/>
                  </a:cubicBezTo>
                  <a:cubicBezTo>
                    <a:pt x="279461" y="337354"/>
                    <a:pt x="280841" y="337354"/>
                    <a:pt x="367325" y="337354"/>
                  </a:cubicBezTo>
                  <a:cubicBezTo>
                    <a:pt x="367325" y="337337"/>
                    <a:pt x="367325" y="336216"/>
                    <a:pt x="367325" y="264193"/>
                  </a:cubicBezTo>
                  <a:cubicBezTo>
                    <a:pt x="344039" y="255896"/>
                    <a:pt x="327513" y="233269"/>
                    <a:pt x="327513" y="206871"/>
                  </a:cubicBezTo>
                  <a:cubicBezTo>
                    <a:pt x="327513" y="172930"/>
                    <a:pt x="354555" y="145777"/>
                    <a:pt x="388357" y="145777"/>
                  </a:cubicBezTo>
                  <a:close/>
                  <a:moveTo>
                    <a:pt x="537733" y="120963"/>
                  </a:moveTo>
                  <a:cubicBezTo>
                    <a:pt x="541459" y="120302"/>
                    <a:pt x="545371" y="121058"/>
                    <a:pt x="548724" y="123326"/>
                  </a:cubicBezTo>
                  <a:cubicBezTo>
                    <a:pt x="574059" y="142980"/>
                    <a:pt x="588962" y="172463"/>
                    <a:pt x="588962" y="204969"/>
                  </a:cubicBezTo>
                  <a:cubicBezTo>
                    <a:pt x="588962" y="239742"/>
                    <a:pt x="570333" y="273004"/>
                    <a:pt x="539782" y="291147"/>
                  </a:cubicBezTo>
                  <a:cubicBezTo>
                    <a:pt x="537547" y="292659"/>
                    <a:pt x="535311" y="293415"/>
                    <a:pt x="532331" y="293415"/>
                  </a:cubicBezTo>
                  <a:lnTo>
                    <a:pt x="519663" y="285855"/>
                  </a:lnTo>
                  <a:cubicBezTo>
                    <a:pt x="515937" y="279052"/>
                    <a:pt x="518173" y="269224"/>
                    <a:pt x="524879" y="265445"/>
                  </a:cubicBezTo>
                  <a:cubicBezTo>
                    <a:pt x="546489" y="252594"/>
                    <a:pt x="559156" y="229915"/>
                    <a:pt x="559156" y="204969"/>
                  </a:cubicBezTo>
                  <a:cubicBezTo>
                    <a:pt x="559156" y="182290"/>
                    <a:pt x="548724" y="161123"/>
                    <a:pt x="530840" y="147516"/>
                  </a:cubicBezTo>
                  <a:cubicBezTo>
                    <a:pt x="524134" y="142980"/>
                    <a:pt x="522644" y="133153"/>
                    <a:pt x="527860" y="127105"/>
                  </a:cubicBezTo>
                  <a:cubicBezTo>
                    <a:pt x="530468" y="123704"/>
                    <a:pt x="534007" y="121625"/>
                    <a:pt x="537733" y="120963"/>
                  </a:cubicBezTo>
                  <a:close/>
                  <a:moveTo>
                    <a:pt x="242596" y="120963"/>
                  </a:moveTo>
                  <a:cubicBezTo>
                    <a:pt x="246459" y="121625"/>
                    <a:pt x="250039" y="123704"/>
                    <a:pt x="252300" y="127105"/>
                  </a:cubicBezTo>
                  <a:cubicBezTo>
                    <a:pt x="257575" y="133153"/>
                    <a:pt x="256068" y="142980"/>
                    <a:pt x="249285" y="147516"/>
                  </a:cubicBezTo>
                  <a:cubicBezTo>
                    <a:pt x="231197" y="161123"/>
                    <a:pt x="220646" y="182290"/>
                    <a:pt x="220646" y="204969"/>
                  </a:cubicBezTo>
                  <a:cubicBezTo>
                    <a:pt x="220646" y="229915"/>
                    <a:pt x="233458" y="252594"/>
                    <a:pt x="255314" y="265445"/>
                  </a:cubicBezTo>
                  <a:cubicBezTo>
                    <a:pt x="262098" y="269224"/>
                    <a:pt x="265112" y="279052"/>
                    <a:pt x="260590" y="285855"/>
                  </a:cubicBezTo>
                  <a:cubicBezTo>
                    <a:pt x="257575" y="290391"/>
                    <a:pt x="253053" y="293415"/>
                    <a:pt x="247778" y="293415"/>
                  </a:cubicBezTo>
                  <a:cubicBezTo>
                    <a:pt x="244763" y="293415"/>
                    <a:pt x="242502" y="292659"/>
                    <a:pt x="240241" y="291147"/>
                  </a:cubicBezTo>
                  <a:cubicBezTo>
                    <a:pt x="209341" y="273004"/>
                    <a:pt x="190500" y="239742"/>
                    <a:pt x="190500" y="204969"/>
                  </a:cubicBezTo>
                  <a:cubicBezTo>
                    <a:pt x="190500" y="172463"/>
                    <a:pt x="205573" y="142980"/>
                    <a:pt x="231197" y="123326"/>
                  </a:cubicBezTo>
                  <a:cubicBezTo>
                    <a:pt x="234589" y="121058"/>
                    <a:pt x="238734" y="120302"/>
                    <a:pt x="242596" y="120963"/>
                  </a:cubicBezTo>
                  <a:close/>
                  <a:moveTo>
                    <a:pt x="608217" y="60254"/>
                  </a:moveTo>
                  <a:cubicBezTo>
                    <a:pt x="612097" y="59971"/>
                    <a:pt x="616072" y="61101"/>
                    <a:pt x="619100" y="63738"/>
                  </a:cubicBezTo>
                  <a:cubicBezTo>
                    <a:pt x="660742" y="99141"/>
                    <a:pt x="684212" y="150362"/>
                    <a:pt x="684212" y="204596"/>
                  </a:cubicBezTo>
                  <a:cubicBezTo>
                    <a:pt x="684212" y="261843"/>
                    <a:pt x="657713" y="315324"/>
                    <a:pt x="611529" y="350727"/>
                  </a:cubicBezTo>
                  <a:cubicBezTo>
                    <a:pt x="609258" y="352987"/>
                    <a:pt x="606229" y="353740"/>
                    <a:pt x="602444" y="353740"/>
                  </a:cubicBezTo>
                  <a:cubicBezTo>
                    <a:pt x="597901" y="353740"/>
                    <a:pt x="593358" y="352233"/>
                    <a:pt x="591087" y="348467"/>
                  </a:cubicBezTo>
                  <a:cubicBezTo>
                    <a:pt x="585787" y="341688"/>
                    <a:pt x="586544" y="331896"/>
                    <a:pt x="593358" y="327376"/>
                  </a:cubicBezTo>
                  <a:cubicBezTo>
                    <a:pt x="631971" y="297246"/>
                    <a:pt x="653928" y="252804"/>
                    <a:pt x="653928" y="204596"/>
                  </a:cubicBezTo>
                  <a:cubicBezTo>
                    <a:pt x="653928" y="158648"/>
                    <a:pt x="634243" y="115712"/>
                    <a:pt x="599415" y="86335"/>
                  </a:cubicBezTo>
                  <a:cubicBezTo>
                    <a:pt x="593358" y="81063"/>
                    <a:pt x="592601" y="71270"/>
                    <a:pt x="597901" y="65244"/>
                  </a:cubicBezTo>
                  <a:cubicBezTo>
                    <a:pt x="600551" y="62231"/>
                    <a:pt x="604336" y="60536"/>
                    <a:pt x="608217" y="60254"/>
                  </a:cubicBezTo>
                  <a:close/>
                  <a:moveTo>
                    <a:pt x="170019" y="60254"/>
                  </a:moveTo>
                  <a:cubicBezTo>
                    <a:pt x="173837" y="60536"/>
                    <a:pt x="177561" y="62231"/>
                    <a:pt x="180168" y="65244"/>
                  </a:cubicBezTo>
                  <a:cubicBezTo>
                    <a:pt x="185383" y="71270"/>
                    <a:pt x="184638" y="81063"/>
                    <a:pt x="178679" y="86335"/>
                  </a:cubicBezTo>
                  <a:cubicBezTo>
                    <a:pt x="144413" y="115712"/>
                    <a:pt x="125046" y="158648"/>
                    <a:pt x="125046" y="204596"/>
                  </a:cubicBezTo>
                  <a:cubicBezTo>
                    <a:pt x="125046" y="252804"/>
                    <a:pt x="146648" y="297246"/>
                    <a:pt x="184638" y="327376"/>
                  </a:cubicBezTo>
                  <a:cubicBezTo>
                    <a:pt x="191342" y="331896"/>
                    <a:pt x="192087" y="341688"/>
                    <a:pt x="186872" y="348467"/>
                  </a:cubicBezTo>
                  <a:cubicBezTo>
                    <a:pt x="184638" y="352233"/>
                    <a:pt x="180168" y="353740"/>
                    <a:pt x="175699" y="353740"/>
                  </a:cubicBezTo>
                  <a:cubicBezTo>
                    <a:pt x="171974" y="353740"/>
                    <a:pt x="168995" y="352987"/>
                    <a:pt x="166760" y="350727"/>
                  </a:cubicBezTo>
                  <a:cubicBezTo>
                    <a:pt x="121321" y="315324"/>
                    <a:pt x="95250" y="261843"/>
                    <a:pt x="95250" y="204596"/>
                  </a:cubicBezTo>
                  <a:cubicBezTo>
                    <a:pt x="95250" y="150362"/>
                    <a:pt x="118342" y="99141"/>
                    <a:pt x="159311" y="63738"/>
                  </a:cubicBezTo>
                  <a:cubicBezTo>
                    <a:pt x="162291" y="61101"/>
                    <a:pt x="166202" y="59971"/>
                    <a:pt x="170019" y="60254"/>
                  </a:cubicBezTo>
                  <a:close/>
                  <a:moveTo>
                    <a:pt x="679723" y="1133"/>
                  </a:moveTo>
                  <a:cubicBezTo>
                    <a:pt x="683472" y="1039"/>
                    <a:pt x="687222" y="2350"/>
                    <a:pt x="690222" y="4973"/>
                  </a:cubicBezTo>
                  <a:cubicBezTo>
                    <a:pt x="746466" y="55922"/>
                    <a:pt x="779462" y="128600"/>
                    <a:pt x="779462" y="205023"/>
                  </a:cubicBezTo>
                  <a:cubicBezTo>
                    <a:pt x="779462" y="284444"/>
                    <a:pt x="744216" y="359369"/>
                    <a:pt x="683472" y="410319"/>
                  </a:cubicBezTo>
                  <a:cubicBezTo>
                    <a:pt x="680473" y="412566"/>
                    <a:pt x="677473" y="414065"/>
                    <a:pt x="673723" y="414065"/>
                  </a:cubicBezTo>
                  <a:cubicBezTo>
                    <a:pt x="669974" y="414065"/>
                    <a:pt x="665474" y="411817"/>
                    <a:pt x="662475" y="408820"/>
                  </a:cubicBezTo>
                  <a:cubicBezTo>
                    <a:pt x="657225" y="402077"/>
                    <a:pt x="657975" y="393086"/>
                    <a:pt x="663975" y="387841"/>
                  </a:cubicBezTo>
                  <a:cubicBezTo>
                    <a:pt x="718719" y="342137"/>
                    <a:pt x="749465" y="275453"/>
                    <a:pt x="749465" y="205023"/>
                  </a:cubicBezTo>
                  <a:cubicBezTo>
                    <a:pt x="749465" y="136841"/>
                    <a:pt x="720219" y="72406"/>
                    <a:pt x="670724" y="26701"/>
                  </a:cubicBezTo>
                  <a:cubicBezTo>
                    <a:pt x="664724" y="21456"/>
                    <a:pt x="663975" y="11716"/>
                    <a:pt x="669224" y="5722"/>
                  </a:cubicBezTo>
                  <a:cubicBezTo>
                    <a:pt x="672223" y="2725"/>
                    <a:pt x="675973" y="1226"/>
                    <a:pt x="679723" y="1133"/>
                  </a:cubicBezTo>
                  <a:close/>
                  <a:moveTo>
                    <a:pt x="99739" y="17"/>
                  </a:moveTo>
                  <a:cubicBezTo>
                    <a:pt x="103489" y="205"/>
                    <a:pt x="107239" y="1894"/>
                    <a:pt x="110238" y="4897"/>
                  </a:cubicBezTo>
                  <a:cubicBezTo>
                    <a:pt x="115487" y="10903"/>
                    <a:pt x="115487" y="20663"/>
                    <a:pt x="108738" y="25918"/>
                  </a:cubicBezTo>
                  <a:cubicBezTo>
                    <a:pt x="59243" y="71715"/>
                    <a:pt x="29997" y="136281"/>
                    <a:pt x="29997" y="204601"/>
                  </a:cubicBezTo>
                  <a:cubicBezTo>
                    <a:pt x="29997" y="275173"/>
                    <a:pt x="60743" y="341991"/>
                    <a:pt x="114738" y="387788"/>
                  </a:cubicBezTo>
                  <a:cubicBezTo>
                    <a:pt x="121487" y="393043"/>
                    <a:pt x="122237" y="402053"/>
                    <a:pt x="116987" y="408810"/>
                  </a:cubicBezTo>
                  <a:cubicBezTo>
                    <a:pt x="113988" y="411813"/>
                    <a:pt x="109488" y="414065"/>
                    <a:pt x="105739" y="414065"/>
                  </a:cubicBezTo>
                  <a:cubicBezTo>
                    <a:pt x="101989" y="414065"/>
                    <a:pt x="98989" y="412563"/>
                    <a:pt x="95990" y="410311"/>
                  </a:cubicBezTo>
                  <a:cubicBezTo>
                    <a:pt x="35246" y="359259"/>
                    <a:pt x="0" y="284182"/>
                    <a:pt x="0" y="204601"/>
                  </a:cubicBezTo>
                  <a:cubicBezTo>
                    <a:pt x="0" y="128023"/>
                    <a:pt x="32996" y="55198"/>
                    <a:pt x="89240" y="4146"/>
                  </a:cubicBezTo>
                  <a:cubicBezTo>
                    <a:pt x="92240" y="1143"/>
                    <a:pt x="95990" y="-171"/>
                    <a:pt x="99739" y="17"/>
                  </a:cubicBezTo>
                  <a:close/>
                </a:path>
              </a:pathLst>
            </a:custGeom>
            <a:solidFill>
              <a:schemeClr val="tx1"/>
            </a:solidFill>
            <a:ln>
              <a:solidFill>
                <a:schemeClr val="tx1"/>
              </a:solid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solidFill>
                  <a:srgbClr val="FFFF00"/>
                </a:solidFill>
                <a:latin typeface="Arial" panose="020B0604020202020204" pitchFamily="34" charset="0"/>
                <a:cs typeface="Arial" panose="020B0604020202020204" pitchFamily="34" charset="0"/>
              </a:endParaRPr>
            </a:p>
          </p:txBody>
        </p:sp>
      </p:grpSp>
      <p:sp>
        <p:nvSpPr>
          <p:cNvPr id="35" name="TextBox 34"/>
          <p:cNvSpPr txBox="1"/>
          <p:nvPr/>
        </p:nvSpPr>
        <p:spPr>
          <a:xfrm>
            <a:off x="102668" y="6138261"/>
            <a:ext cx="11952649" cy="523220"/>
          </a:xfrm>
          <a:prstGeom prst="rect">
            <a:avLst/>
          </a:prstGeom>
          <a:solidFill>
            <a:srgbClr val="00206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2800">
                <a:solidFill>
                  <a:srgbClr val="FFFF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Microwave images are highly reliable for ship classification</a:t>
            </a:r>
            <a:endParaRPr lang="en-US" dirty="0"/>
          </a:p>
        </p:txBody>
      </p:sp>
      <p:sp>
        <p:nvSpPr>
          <p:cNvPr id="34" name="Rounded Rectangle 33"/>
          <p:cNvSpPr/>
          <p:nvPr/>
        </p:nvSpPr>
        <p:spPr bwMode="auto">
          <a:xfrm>
            <a:off x="1" y="1346661"/>
            <a:ext cx="12192000" cy="426579"/>
          </a:xfrm>
          <a:prstGeom prst="roundRect">
            <a:avLst/>
          </a:prstGeom>
          <a:ln>
            <a:solidFill>
              <a:srgbClr val="C00000"/>
            </a:solidFill>
          </a:ln>
          <a:extLst/>
        </p:spPr>
        <p:txBody>
          <a:bodyPr vert="horz" lIns="91440" tIns="45720" rIns="91440" bIns="45720" rtlCol="0">
            <a:normAutofit lnSpcReduction="10000"/>
          </a:bodyPr>
          <a:lstStyle/>
          <a:p>
            <a:pPr algn="ctr" defTabSz="914354">
              <a:lnSpc>
                <a:spcPct val="90000"/>
              </a:lnSpc>
              <a:spcBef>
                <a:spcPts val="1000"/>
              </a:spcBef>
              <a:buFont typeface="Arial" panose="020B0604020202020204" pitchFamily="34" charset="0"/>
              <a:buNone/>
            </a:pPr>
            <a:r>
              <a:rPr lang="en-US" alt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Microwaves can see ships undetected/spoofed by </a:t>
            </a:r>
            <a:r>
              <a:rPr lang="en-US" altLang="en-US" sz="2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AIS and Visible</a:t>
            </a:r>
            <a:endParaRPr lang="en-US" altLang="en-US" sz="24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30346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Conventional </a:t>
            </a:r>
            <a:r>
              <a:rPr lang="en-US" dirty="0" smtClean="0"/>
              <a:t>Methods </a:t>
            </a:r>
            <a:endParaRPr lang="en-US" dirty="0"/>
          </a:p>
        </p:txBody>
      </p:sp>
      <p:grpSp>
        <p:nvGrpSpPr>
          <p:cNvPr id="40" name="Group 36"/>
          <p:cNvGrpSpPr/>
          <p:nvPr/>
        </p:nvGrpSpPr>
        <p:grpSpPr>
          <a:xfrm>
            <a:off x="1788703" y="3871881"/>
            <a:ext cx="7423391" cy="1836708"/>
            <a:chOff x="4385488" y="2165258"/>
            <a:chExt cx="4921647" cy="1491624"/>
          </a:xfrm>
        </p:grpSpPr>
        <p:grpSp>
          <p:nvGrpSpPr>
            <p:cNvPr id="41" name="Group 11"/>
            <p:cNvGrpSpPr/>
            <p:nvPr/>
          </p:nvGrpSpPr>
          <p:grpSpPr>
            <a:xfrm>
              <a:off x="5914234" y="2571879"/>
              <a:ext cx="3392901" cy="647050"/>
              <a:chOff x="3313993" y="4639762"/>
              <a:chExt cx="3452986" cy="370429"/>
            </a:xfrm>
          </p:grpSpPr>
          <p:sp>
            <p:nvSpPr>
              <p:cNvPr id="49" name="Rectangle 12"/>
              <p:cNvSpPr/>
              <p:nvPr/>
            </p:nvSpPr>
            <p:spPr bwMode="auto">
              <a:xfrm>
                <a:off x="3920204" y="4639762"/>
                <a:ext cx="1301814" cy="370429"/>
              </a:xfrm>
              <a:prstGeom prst="rect">
                <a:avLst/>
              </a:prstGeom>
              <a:ln w="28575">
                <a:solidFill>
                  <a:schemeClr val="tx1"/>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Arial" panose="020B0604020202020204" pitchFamily="34" charset="0"/>
                    <a:ea typeface="+mj-ea"/>
                    <a:cs typeface="Arial" panose="020B0604020202020204" pitchFamily="34" charset="0"/>
                  </a:rPr>
                  <a:t>CNN</a:t>
                </a:r>
              </a:p>
            </p:txBody>
          </p:sp>
          <p:cxnSp>
            <p:nvCxnSpPr>
              <p:cNvPr id="50" name="Straight Arrow Connector 14"/>
              <p:cNvCxnSpPr>
                <a:endCxn id="49" idx="1"/>
              </p:cNvCxnSpPr>
              <p:nvPr/>
            </p:nvCxnSpPr>
            <p:spPr bwMode="auto">
              <a:xfrm>
                <a:off x="3313993" y="4823110"/>
                <a:ext cx="606211" cy="1866"/>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51" name="TextBox 15"/>
              <p:cNvSpPr txBox="1"/>
              <p:nvPr/>
            </p:nvSpPr>
            <p:spPr>
              <a:xfrm>
                <a:off x="5763436" y="4727885"/>
                <a:ext cx="1003543" cy="214641"/>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Class</a:t>
                </a:r>
              </a:p>
            </p:txBody>
          </p:sp>
          <p:cxnSp>
            <p:nvCxnSpPr>
              <p:cNvPr id="52" name="Straight Arrow Connector 16"/>
              <p:cNvCxnSpPr/>
              <p:nvPr/>
            </p:nvCxnSpPr>
            <p:spPr bwMode="auto">
              <a:xfrm flipV="1">
                <a:off x="5222018" y="4844595"/>
                <a:ext cx="556383" cy="975"/>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grpSp>
          <p:nvGrpSpPr>
            <p:cNvPr id="42" name="Group 24"/>
            <p:cNvGrpSpPr/>
            <p:nvPr/>
          </p:nvGrpSpPr>
          <p:grpSpPr>
            <a:xfrm>
              <a:off x="4385488" y="2165258"/>
              <a:ext cx="1549883" cy="1491624"/>
              <a:chOff x="414866" y="1493183"/>
              <a:chExt cx="1885308" cy="2015066"/>
            </a:xfrm>
          </p:grpSpPr>
          <p:pic>
            <p:nvPicPr>
              <p:cNvPr id="43"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6" y="1493183"/>
                <a:ext cx="1219200" cy="1219201"/>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64014"/>
                <a:ext cx="1184334" cy="1184335"/>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733" y="1815415"/>
                <a:ext cx="1219200" cy="1219201"/>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56" y="1976533"/>
                <a:ext cx="1219200" cy="1219201"/>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79" y="2137649"/>
                <a:ext cx="1219200" cy="1219201"/>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599" y="2325673"/>
                <a:ext cx="1182575" cy="1182576"/>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
        <p:nvSpPr>
          <p:cNvPr id="53" name="TextBox 37"/>
          <p:cNvSpPr txBox="1"/>
          <p:nvPr/>
        </p:nvSpPr>
        <p:spPr>
          <a:xfrm>
            <a:off x="3308913" y="5431263"/>
            <a:ext cx="1114425" cy="323165"/>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 JAXA</a:t>
            </a:r>
          </a:p>
        </p:txBody>
      </p:sp>
      <p:pic>
        <p:nvPicPr>
          <p:cNvPr id="55"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2475" y="1546777"/>
            <a:ext cx="1760072" cy="1579899"/>
          </a:xfrm>
          <a:prstGeom prst="rect">
            <a:avLst/>
          </a:prstGeom>
        </p:spPr>
      </p:pic>
      <p:sp>
        <p:nvSpPr>
          <p:cNvPr id="56" name="Rectangle 35"/>
          <p:cNvSpPr/>
          <p:nvPr/>
        </p:nvSpPr>
        <p:spPr bwMode="auto">
          <a:xfrm rot="19947095">
            <a:off x="2117170" y="2201313"/>
            <a:ext cx="1216497" cy="410227"/>
          </a:xfrm>
          <a:prstGeom prst="rect">
            <a:avLst/>
          </a:prstGeom>
          <a:noFill/>
          <a:ln w="57150">
            <a:solidFill>
              <a:srgbClr val="FFFF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latin typeface="Arial" panose="020B0604020202020204" pitchFamily="34" charset="0"/>
              <a:ea typeface="+mj-ea"/>
              <a:cs typeface="Arial" panose="020B0604020202020204" pitchFamily="34" charset="0"/>
            </a:endParaRPr>
          </a:p>
        </p:txBody>
      </p:sp>
      <p:sp>
        <p:nvSpPr>
          <p:cNvPr id="57" name="TextBox 2"/>
          <p:cNvSpPr txBox="1"/>
          <p:nvPr/>
        </p:nvSpPr>
        <p:spPr>
          <a:xfrm>
            <a:off x="1788703" y="1546777"/>
            <a:ext cx="1688155" cy="369332"/>
          </a:xfrm>
          <a:prstGeom prst="rect">
            <a:avLst/>
          </a:prstGeom>
          <a:noFill/>
        </p:spPr>
        <p:txBody>
          <a:bodyPr wrap="square" rtlCol="0">
            <a:spAutoFit/>
          </a:bodyPr>
          <a:lstStyle/>
          <a:p>
            <a:pPr algn="ctr"/>
            <a:r>
              <a:rPr lang="en-US" dirty="0">
                <a:solidFill>
                  <a:srgbClr val="FFFF00"/>
                </a:solidFill>
                <a:latin typeface="Arial" panose="020B0604020202020204" pitchFamily="34" charset="0"/>
                <a:cs typeface="Arial" panose="020B0604020202020204" pitchFamily="34" charset="0"/>
              </a:rPr>
              <a:t>Bounding Box</a:t>
            </a:r>
          </a:p>
        </p:txBody>
      </p:sp>
      <p:sp>
        <p:nvSpPr>
          <p:cNvPr id="58" name="TextBox 32"/>
          <p:cNvSpPr txBox="1"/>
          <p:nvPr/>
        </p:nvSpPr>
        <p:spPr>
          <a:xfrm>
            <a:off x="2853011" y="2810403"/>
            <a:ext cx="1013115"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 JAXA</a:t>
            </a:r>
          </a:p>
        </p:txBody>
      </p:sp>
      <p:sp>
        <p:nvSpPr>
          <p:cNvPr id="59" name="Rectangle 12"/>
          <p:cNvSpPr/>
          <p:nvPr/>
        </p:nvSpPr>
        <p:spPr bwMode="auto">
          <a:xfrm>
            <a:off x="4517405" y="1778866"/>
            <a:ext cx="2319915" cy="901455"/>
          </a:xfrm>
          <a:prstGeom prst="rect">
            <a:avLst/>
          </a:prstGeom>
          <a:ln w="28575">
            <a:solidFill>
              <a:schemeClr val="tx1"/>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Arial" panose="020B0604020202020204" pitchFamily="34" charset="0"/>
                <a:ea typeface="+mj-ea"/>
                <a:cs typeface="Arial" panose="020B0604020202020204" pitchFamily="34" charset="0"/>
              </a:rPr>
              <a:t>Feature extractor*</a:t>
            </a:r>
          </a:p>
        </p:txBody>
      </p:sp>
      <p:cxnSp>
        <p:nvCxnSpPr>
          <p:cNvPr id="60" name="Straight Arrow Connector 14"/>
          <p:cNvCxnSpPr>
            <a:endCxn id="59" idx="1"/>
          </p:cNvCxnSpPr>
          <p:nvPr/>
        </p:nvCxnSpPr>
        <p:spPr bwMode="auto">
          <a:xfrm flipV="1">
            <a:off x="3452590" y="2229591"/>
            <a:ext cx="1064815" cy="5599"/>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62" name="Straight Arrow Connector 16"/>
          <p:cNvCxnSpPr>
            <a:stCxn id="59" idx="3"/>
            <a:endCxn id="63" idx="1"/>
          </p:cNvCxnSpPr>
          <p:nvPr/>
        </p:nvCxnSpPr>
        <p:spPr bwMode="auto">
          <a:xfrm>
            <a:off x="6837322" y="2229591"/>
            <a:ext cx="965895" cy="0"/>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63" name="Rectangle 12"/>
          <p:cNvSpPr/>
          <p:nvPr/>
        </p:nvSpPr>
        <p:spPr bwMode="auto">
          <a:xfrm>
            <a:off x="7803217" y="1778866"/>
            <a:ext cx="2019719" cy="901455"/>
          </a:xfrm>
          <a:prstGeom prst="rect">
            <a:avLst/>
          </a:prstGeom>
          <a:ln w="28575">
            <a:solidFill>
              <a:schemeClr val="tx1"/>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Arial" panose="020B0604020202020204" pitchFamily="34" charset="0"/>
                <a:ea typeface="+mj-ea"/>
                <a:cs typeface="Arial" panose="020B0604020202020204" pitchFamily="34" charset="0"/>
              </a:rPr>
              <a:t>Classifier (SVM)</a:t>
            </a:r>
          </a:p>
        </p:txBody>
      </p:sp>
      <p:sp>
        <p:nvSpPr>
          <p:cNvPr id="64" name="TextBox 15"/>
          <p:cNvSpPr txBox="1"/>
          <p:nvPr/>
        </p:nvSpPr>
        <p:spPr>
          <a:xfrm>
            <a:off x="10160380" y="1998758"/>
            <a:ext cx="98608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Class</a:t>
            </a:r>
          </a:p>
        </p:txBody>
      </p:sp>
      <p:cxnSp>
        <p:nvCxnSpPr>
          <p:cNvPr id="65" name="Straight Arrow Connector 16"/>
          <p:cNvCxnSpPr>
            <a:stCxn id="63" idx="3"/>
            <a:endCxn id="64" idx="1"/>
          </p:cNvCxnSpPr>
          <p:nvPr/>
        </p:nvCxnSpPr>
        <p:spPr bwMode="auto">
          <a:xfrm flipV="1">
            <a:off x="9822936" y="2229591"/>
            <a:ext cx="337444" cy="3"/>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正方形/長方形 23"/>
          <p:cNvSpPr/>
          <p:nvPr/>
        </p:nvSpPr>
        <p:spPr>
          <a:xfrm>
            <a:off x="4239706" y="2805462"/>
            <a:ext cx="3857075" cy="400110"/>
          </a:xfrm>
          <a:prstGeom prst="rect">
            <a:avLst/>
          </a:prstGeom>
        </p:spPr>
        <p:txBody>
          <a:bodyPr wrap="square">
            <a:spAutoFit/>
          </a:bodyPr>
          <a:lstStyle/>
          <a:p>
            <a:r>
              <a:rPr lang="en-US" altLang="ja-JP" sz="2000" dirty="0">
                <a:latin typeface="Arial" panose="020B0604020202020204" pitchFamily="34" charset="0"/>
                <a:cs typeface="Arial" panose="020B0604020202020204" pitchFamily="34" charset="0"/>
              </a:rPr>
              <a:t>*Length, Area, Intensity, … etc.</a:t>
            </a:r>
            <a:endParaRPr lang="ja-JP" altLang="en-US" sz="2000" dirty="0">
              <a:latin typeface="Arial" panose="020B0604020202020204" pitchFamily="34" charset="0"/>
              <a:cs typeface="Arial" panose="020B0604020202020204" pitchFamily="34" charset="0"/>
            </a:endParaRPr>
          </a:p>
        </p:txBody>
      </p:sp>
      <p:sp>
        <p:nvSpPr>
          <p:cNvPr id="67" name="TextBox 3"/>
          <p:cNvSpPr txBox="1"/>
          <p:nvPr/>
        </p:nvSpPr>
        <p:spPr>
          <a:xfrm>
            <a:off x="8529" y="6270361"/>
            <a:ext cx="12192000" cy="523220"/>
          </a:xfrm>
          <a:prstGeom prst="rect">
            <a:avLst/>
          </a:prstGeom>
          <a:solidFill>
            <a:srgbClr val="002060"/>
          </a:solidFill>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n-US"/>
            </a:defPPr>
            <a:lvl1pPr algn="ctr">
              <a:defRPr sz="4000">
                <a:solidFill>
                  <a:srgbClr val="FFFF00"/>
                </a:solidFill>
                <a:latin typeface="Verdana" panose="020B0604030504040204" pitchFamily="34" charset="0"/>
                <a:ea typeface="Verdana" panose="020B0604030504040204" pitchFamily="34" charset="0"/>
                <a:cs typeface="Verdana" panose="020B0604030504040204" pitchFamily="34" charset="0"/>
              </a:defRPr>
            </a:lvl1pPr>
          </a:lstStyle>
          <a:p>
            <a:r>
              <a:rPr lang="en-US" sz="2800" dirty="0"/>
              <a:t>These methods classify a ship based on its appearance in image </a:t>
            </a:r>
          </a:p>
        </p:txBody>
      </p:sp>
      <p:sp>
        <p:nvSpPr>
          <p:cNvPr id="4" name="TextBox 3"/>
          <p:cNvSpPr txBox="1"/>
          <p:nvPr/>
        </p:nvSpPr>
        <p:spPr>
          <a:xfrm>
            <a:off x="49057" y="814466"/>
            <a:ext cx="7305053" cy="523220"/>
          </a:xfrm>
          <a:prstGeom prst="rect">
            <a:avLst/>
          </a:prstGeom>
          <a:noFill/>
        </p:spPr>
        <p:txBody>
          <a:bodyPr wrap="square" rtlCol="0">
            <a:spAutoFit/>
          </a:bodyPr>
          <a:lstStyle/>
          <a:p>
            <a:r>
              <a:rPr lang="en-US" sz="2800" dirty="0">
                <a:solidFill>
                  <a:srgbClr val="C00000"/>
                </a:solidFill>
                <a:latin typeface="Verdana" panose="020B0604030504040204" pitchFamily="34" charset="0"/>
                <a:ea typeface="Verdana" panose="020B0604030504040204" pitchFamily="34" charset="0"/>
                <a:cs typeface="Verdana" panose="020B0604030504040204" pitchFamily="34" charset="0"/>
              </a:rPr>
              <a:t>1. Hand-crafted </a:t>
            </a:r>
            <a:r>
              <a:rPr lang="en-US" sz="2800" dirty="0" smtClean="0">
                <a:solidFill>
                  <a:srgbClr val="C00000"/>
                </a:solidFill>
                <a:latin typeface="Verdana" panose="020B0604030504040204" pitchFamily="34" charset="0"/>
                <a:ea typeface="Verdana" panose="020B0604030504040204" pitchFamily="34" charset="0"/>
                <a:cs typeface="Verdana" panose="020B0604030504040204" pitchFamily="34" charset="0"/>
              </a:rPr>
              <a:t>feature (HCF)-based</a:t>
            </a:r>
            <a:endParaRPr lang="en-US" sz="2800"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TextBox 34"/>
          <p:cNvSpPr txBox="1"/>
          <p:nvPr/>
        </p:nvSpPr>
        <p:spPr>
          <a:xfrm>
            <a:off x="-14697" y="3293458"/>
            <a:ext cx="8571244" cy="523220"/>
          </a:xfrm>
          <a:prstGeom prst="rect">
            <a:avLst/>
          </a:prstGeom>
          <a:noFill/>
        </p:spPr>
        <p:txBody>
          <a:bodyPr wrap="square" rtlCol="0">
            <a:spAutoFit/>
          </a:bodyPr>
          <a:lstStyle/>
          <a:p>
            <a:r>
              <a:rPr lang="en-US" sz="2800" dirty="0">
                <a:solidFill>
                  <a:srgbClr val="C00000"/>
                </a:solidFill>
                <a:latin typeface="Verdana" panose="020B0604030504040204" pitchFamily="34" charset="0"/>
                <a:ea typeface="Verdana" panose="020B0604030504040204" pitchFamily="34" charset="0"/>
                <a:cs typeface="Verdana" panose="020B0604030504040204" pitchFamily="34" charset="0"/>
              </a:rPr>
              <a:t>2. Convolutional Neural Network (CNN)-based</a:t>
            </a:r>
          </a:p>
        </p:txBody>
      </p:sp>
      <p:sp>
        <p:nvSpPr>
          <p:cNvPr id="31" name="正方形/長方形 3"/>
          <p:cNvSpPr/>
          <p:nvPr/>
        </p:nvSpPr>
        <p:spPr>
          <a:xfrm>
            <a:off x="6423080" y="5409250"/>
            <a:ext cx="5860027" cy="923330"/>
          </a:xfrm>
          <a:prstGeom prst="rect">
            <a:avLst/>
          </a:prstGeom>
        </p:spPr>
        <p:txBody>
          <a:bodyPr wrap="square">
            <a:spAutoFit/>
          </a:bodyPr>
          <a:lstStyle/>
          <a:p>
            <a:r>
              <a:rPr lang="en-US" altLang="ja-JP" b="1" dirty="0">
                <a:latin typeface="Arial" panose="020B0604020202020204" pitchFamily="34" charset="0"/>
                <a:cs typeface="Arial" panose="020B0604020202020204" pitchFamily="34" charset="0"/>
              </a:rPr>
              <a:t>Sharma et al.</a:t>
            </a:r>
            <a:r>
              <a:rPr lang="en-US" altLang="ja-JP" dirty="0">
                <a:latin typeface="Arial" panose="020B0604020202020204" pitchFamily="34" charset="0"/>
                <a:cs typeface="Arial" panose="020B0604020202020204" pitchFamily="34" charset="0"/>
              </a:rPr>
              <a:t>, </a:t>
            </a:r>
            <a:r>
              <a:rPr lang="en-US" altLang="ja-JP" dirty="0" smtClean="0">
                <a:latin typeface="Arial" panose="020B0604020202020204" pitchFamily="34" charset="0"/>
                <a:cs typeface="Arial" panose="020B0604020202020204" pitchFamily="34" charset="0"/>
              </a:rPr>
              <a:t>Comparative Analysis of feature extraction approaches for ship classification in moderate resolution SAR imagery, IEEE IGARSS 2018</a:t>
            </a:r>
            <a:r>
              <a:rPr lang="en-US" altLang="ja-JP" dirty="0">
                <a:latin typeface="Arial" panose="020B0604020202020204" pitchFamily="34" charset="0"/>
                <a:cs typeface="Arial" panose="020B0604020202020204" pitchFamily="34" charset="0"/>
              </a:rPr>
              <a:t>.</a:t>
            </a:r>
            <a:endParaRPr lang="ja-JP" altLang="en-US" dirty="0"/>
          </a:p>
        </p:txBody>
      </p:sp>
    </p:spTree>
    <p:extLst>
      <p:ext uri="{BB962C8B-B14F-4D97-AF65-F5344CB8AC3E}">
        <p14:creationId xmlns:p14="http://schemas.microsoft.com/office/powerpoint/2010/main" val="7231267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4321</TotalTime>
  <Words>2083</Words>
  <Application>Microsoft Office PowerPoint</Application>
  <PresentationFormat>Widescreen</PresentationFormat>
  <Paragraphs>662</Paragraphs>
  <Slides>44</Slides>
  <Notes>7</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-apple-system</vt:lpstr>
      <vt:lpstr>メイリオ</vt:lpstr>
      <vt:lpstr>ＭＳ Ｐゴシック</vt:lpstr>
      <vt:lpstr>Arial</vt:lpstr>
      <vt:lpstr>Calibri</vt:lpstr>
      <vt:lpstr>Calibri Light</vt:lpstr>
      <vt:lpstr>Cambria Math</vt:lpstr>
      <vt:lpstr>Times New Roman</vt:lpstr>
      <vt:lpstr>Verdana</vt:lpstr>
      <vt:lpstr>Wingdings</vt:lpstr>
      <vt:lpstr>Office Theme</vt:lpstr>
      <vt:lpstr>Overview of Projects and Rakuten Case Study</vt:lpstr>
      <vt:lpstr>About Me</vt:lpstr>
      <vt:lpstr>Career Interests</vt:lpstr>
      <vt:lpstr>Overview of My Projects</vt:lpstr>
      <vt:lpstr>Contents</vt:lpstr>
      <vt:lpstr>Contents</vt:lpstr>
      <vt:lpstr>Motivation</vt:lpstr>
      <vt:lpstr>Ship Classification from Space</vt:lpstr>
      <vt:lpstr>Conventional Methods </vt:lpstr>
      <vt:lpstr>Problem</vt:lpstr>
      <vt:lpstr>Proposed Method</vt:lpstr>
      <vt:lpstr>Experiments</vt:lpstr>
      <vt:lpstr>Results</vt:lpstr>
      <vt:lpstr>Demo Example</vt:lpstr>
      <vt:lpstr>Contents</vt:lpstr>
      <vt:lpstr>Motivation</vt:lpstr>
      <vt:lpstr>Conventional Method</vt:lpstr>
      <vt:lpstr>Problem</vt:lpstr>
      <vt:lpstr>Solution</vt:lpstr>
      <vt:lpstr>Proposed Method</vt:lpstr>
      <vt:lpstr>Experiments : Parking Lot Monitoring</vt:lpstr>
      <vt:lpstr>Result [1/2] : f-measure</vt:lpstr>
      <vt:lpstr>Result [2/2] : Change Maps</vt:lpstr>
      <vt:lpstr>Result [2/2] : Change Maps</vt:lpstr>
      <vt:lpstr>Contents</vt:lpstr>
      <vt:lpstr>Current Work: Improving Proposed Method</vt:lpstr>
      <vt:lpstr>Multitask Siamese Network</vt:lpstr>
      <vt:lpstr>Contents</vt:lpstr>
      <vt:lpstr>Collaboration Activities</vt:lpstr>
      <vt:lpstr>Contents</vt:lpstr>
      <vt:lpstr>Motivation</vt:lpstr>
      <vt:lpstr>Brain tumor and its types</vt:lpstr>
      <vt:lpstr>Role of MRI images</vt:lpstr>
      <vt:lpstr>Challenges in MRI-based Glioma Segmentation</vt:lpstr>
      <vt:lpstr>Challenges in MRI-based Brain Tumor Segmentation</vt:lpstr>
      <vt:lpstr>Challenges in MRI-based Brain Tumor Segmentation</vt:lpstr>
      <vt:lpstr>MRI Pre-processing</vt:lpstr>
      <vt:lpstr>Challenges in MRI-based Brain Tumor Segmentation</vt:lpstr>
      <vt:lpstr>Challenges in MRI-based Brain Tumor Segmentation</vt:lpstr>
      <vt:lpstr>Proposed Solution</vt:lpstr>
      <vt:lpstr>Experimental Set-up for Evaluation</vt:lpstr>
      <vt:lpstr>Future Directions</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0000016446351</dc:creator>
  <cp:lastModifiedBy>0000016446351</cp:lastModifiedBy>
  <cp:revision>270</cp:revision>
  <dcterms:created xsi:type="dcterms:W3CDTF">2019-08-06T09:58:54Z</dcterms:created>
  <dcterms:modified xsi:type="dcterms:W3CDTF">2019-08-30T10:35:12Z</dcterms:modified>
</cp:coreProperties>
</file>